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PT Sans Narrow"/>
      <p:regular r:id="rId69"/>
      <p:bold r:id="rId70"/>
    </p:embeddedFont>
    <p:embeddedFont>
      <p:font typeface="Open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-italic.fntdata"/><Relationship Id="rId72" Type="http://schemas.openxmlformats.org/officeDocument/2006/relationships/font" Target="fonts/OpenSan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OpenSans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-regular.fntdata"/><Relationship Id="rId70" Type="http://schemas.openxmlformats.org/officeDocument/2006/relationships/font" Target="fonts/PTSansNarrow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TSansNarrow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05910bb2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05910bb2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0635a3ff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0635a3ff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0635a3ff5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0635a3ff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7b180c4d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7b180c4d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0635a3ff5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0635a3ff5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0635a3ff5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0635a3ff5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0635a3ff5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0635a3ff5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886995e0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886995e0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886995e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886995e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886995e0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886995e0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7b180c4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7b180c4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886995e0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886995e0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886995e08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886995e0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886995e0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9886995e0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886995e08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9886995e08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6eec7254b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96eec7254b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6eec725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96eec725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60635a3ff5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60635a3ff5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978d828c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978d828c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78d828c5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78d828c5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81114770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981114770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7b180c4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7b180c4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978d828c5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978d828c5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81114770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81114770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978d828c5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978d828c5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0635a3ff5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0635a3ff5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96eec725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96eec725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0635a3f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0635a3f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0635a3ff5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0635a3ff5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60635a3ff5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60635a3ff5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60635a3ff5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60635a3ff5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60635a3ff5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60635a3ff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7b180c4d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7b180c4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60635a3ff5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60635a3ff5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60635a3ff5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60635a3ff5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60635a3ff5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60635a3ff5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60635a3ff5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60635a3ff5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606b02a5c8_2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606b02a5c8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06b02a5c8_2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2606b02a5c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606b02a5c8_2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2606b02a5c8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606b02a5c8_2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606b02a5c8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606b02a5c8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2606b02a5c8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06b02a5c8_2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2606b02a5c8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7b180c4d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7b180c4d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606b02a5c8_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2606b02a5c8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606b02a5c8_2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2606b02a5c8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606b02a5c8_2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2606b02a5c8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606b02a5c8_2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2606b02a5c8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606b02a5c8_2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2606b02a5c8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06b02a5c8_2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2606b02a5c8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606b02a5c8_2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2606b02a5c8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606b02a5c8_2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2606b02a5c8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606b02a5c8_2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2606b02a5c8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606b02a5c8_2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2606b02a5c8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6eec725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6eec725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606b02a5c8_2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2606b02a5c8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606b02a5c8_2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606b02a5c8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606b02a5c8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2606b02a5c8_2_2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05910bb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05910bb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6eec7254b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6eec7254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05910bb2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05910bb2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48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4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58.png"/><Relationship Id="rId5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52.png"/><Relationship Id="rId5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67.png"/><Relationship Id="rId5" Type="http://schemas.openxmlformats.org/officeDocument/2006/relationships/image" Target="../media/image9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image" Target="../media/image9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Relationship Id="rId5" Type="http://schemas.openxmlformats.org/officeDocument/2006/relationships/image" Target="../media/image75.png"/><Relationship Id="rId6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7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Relationship Id="rId4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Relationship Id="rId4" Type="http://schemas.openxmlformats.org/officeDocument/2006/relationships/image" Target="../media/image9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1.png"/><Relationship Id="rId4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2.png"/><Relationship Id="rId4" Type="http://schemas.openxmlformats.org/officeDocument/2006/relationships/image" Target="../media/image8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병합 후 처리</a:t>
            </a:r>
            <a:br>
              <a:rPr lang="ko"/>
            </a:br>
            <a:r>
              <a:rPr lang="ko"/>
              <a:t>&amp;	그룹연산의 이해</a:t>
            </a:r>
            <a:endParaRPr/>
          </a:p>
        </p:txBody>
      </p:sp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강지영 김태경 박신영 전유진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b="0" l="10954" r="48061" t="24602"/>
          <a:stretch/>
        </p:blipFill>
        <p:spPr>
          <a:xfrm>
            <a:off x="3563175" y="2435875"/>
            <a:ext cx="1780750" cy="214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83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4.3.1 합친 데이터에서 중복 행 확인 및 삭제하기</a:t>
            </a:r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402325" y="976125"/>
            <a:ext cx="355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.duplicated()의 간단한 사용법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50" y="1467530"/>
            <a:ext cx="2807050" cy="32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000" y="1574200"/>
            <a:ext cx="5678376" cy="6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/>
          <p:nvPr/>
        </p:nvSpPr>
        <p:spPr>
          <a:xfrm>
            <a:off x="5100075" y="1639050"/>
            <a:ext cx="1988700" cy="4344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8850" y="2382625"/>
            <a:ext cx="1780750" cy="225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32"/>
          <p:cNvCxnSpPr>
            <a:stCxn id="182" idx="3"/>
            <a:endCxn id="188" idx="1"/>
          </p:cNvCxnSpPr>
          <p:nvPr/>
        </p:nvCxnSpPr>
        <p:spPr>
          <a:xfrm>
            <a:off x="5343924" y="3509385"/>
            <a:ext cx="12648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32"/>
          <p:cNvSpPr/>
          <p:nvPr/>
        </p:nvSpPr>
        <p:spPr>
          <a:xfrm>
            <a:off x="1671075" y="1570475"/>
            <a:ext cx="685800" cy="31257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6723125" y="3479300"/>
            <a:ext cx="1554600" cy="3771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83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4.3.1 합친 데이터에서 중복 행 확인 및 삭제하기</a:t>
            </a:r>
            <a:endParaRPr/>
          </a:p>
        </p:txBody>
      </p:sp>
      <p:sp>
        <p:nvSpPr>
          <p:cNvPr id="197" name="Google Shape;197;p33"/>
          <p:cNvSpPr txBox="1"/>
          <p:nvPr/>
        </p:nvSpPr>
        <p:spPr>
          <a:xfrm>
            <a:off x="402325" y="976125"/>
            <a:ext cx="355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.duplicated()의 간단한 사용법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50" y="1467530"/>
            <a:ext cx="2807050" cy="32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 rotWithShape="1">
          <a:blip r:embed="rId4">
            <a:alphaModFix/>
          </a:blip>
          <a:srcRect b="61785" l="0" r="0" t="0"/>
          <a:stretch/>
        </p:blipFill>
        <p:spPr>
          <a:xfrm>
            <a:off x="3220375" y="1528778"/>
            <a:ext cx="5649267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 rotWithShape="1">
          <a:blip r:embed="rId4">
            <a:alphaModFix/>
          </a:blip>
          <a:srcRect b="-6" l="0" r="70290" t="38509"/>
          <a:stretch/>
        </p:blipFill>
        <p:spPr>
          <a:xfrm>
            <a:off x="6540200" y="2892165"/>
            <a:ext cx="1820075" cy="12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 rotWithShape="1">
          <a:blip r:embed="rId5">
            <a:alphaModFix/>
          </a:blip>
          <a:srcRect b="0" l="10954" r="48061" t="24602"/>
          <a:stretch/>
        </p:blipFill>
        <p:spPr>
          <a:xfrm>
            <a:off x="3563175" y="2435875"/>
            <a:ext cx="1780750" cy="21470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33"/>
          <p:cNvCxnSpPr/>
          <p:nvPr/>
        </p:nvCxnSpPr>
        <p:spPr>
          <a:xfrm>
            <a:off x="5343924" y="3509385"/>
            <a:ext cx="12648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83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4.3.1 합친 데이터에서 중복 행 확인 및 삭제하기</a:t>
            </a:r>
            <a:endParaRPr/>
          </a:p>
        </p:txBody>
      </p:sp>
      <p:sp>
        <p:nvSpPr>
          <p:cNvPr id="208" name="Google Shape;208;p34"/>
          <p:cNvSpPr txBox="1"/>
          <p:nvPr/>
        </p:nvSpPr>
        <p:spPr>
          <a:xfrm>
            <a:off x="402325" y="976125"/>
            <a:ext cx="355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중복 데이터를 삭제할 차례!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025" y="2327152"/>
            <a:ext cx="1836975" cy="211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4"/>
          <p:cNvCxnSpPr/>
          <p:nvPr/>
        </p:nvCxnSpPr>
        <p:spPr>
          <a:xfrm>
            <a:off x="3957024" y="3383635"/>
            <a:ext cx="12648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 b="82488" l="12884" r="0" t="6823"/>
          <a:stretch/>
        </p:blipFill>
        <p:spPr>
          <a:xfrm>
            <a:off x="1136963" y="1467526"/>
            <a:ext cx="7181775" cy="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 rotWithShape="1">
          <a:blip r:embed="rId4">
            <a:alphaModFix/>
          </a:blip>
          <a:srcRect b="0" l="14194" r="33018" t="26583"/>
          <a:stretch/>
        </p:blipFill>
        <p:spPr>
          <a:xfrm>
            <a:off x="5511550" y="2486375"/>
            <a:ext cx="2313700" cy="17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/>
          <p:nvPr/>
        </p:nvSpPr>
        <p:spPr>
          <a:xfrm>
            <a:off x="2886325" y="2039200"/>
            <a:ext cx="3406200" cy="2400900"/>
          </a:xfrm>
          <a:prstGeom prst="foldedCorner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Open Sans"/>
                <a:ea typeface="Open Sans"/>
                <a:cs typeface="Open Sans"/>
                <a:sym typeface="Open Sans"/>
              </a:rPr>
              <a:t>Tip!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.drop_duplicates()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에서도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.duplicated()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에서 활용했던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keep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subset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을 똑같이 사용 가능!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4.3.2 2개 데이터 비교하여 다른 부분 파악하기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04" y="1794379"/>
            <a:ext cx="2665850" cy="25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054" y="1872217"/>
            <a:ext cx="2665850" cy="2375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4265675" y="2602538"/>
            <a:ext cx="86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4800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VS</a:t>
            </a:r>
            <a:endParaRPr b="1" i="1" sz="4800"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35"/>
          <p:cNvSpPr/>
          <p:nvPr/>
        </p:nvSpPr>
        <p:spPr>
          <a:xfrm>
            <a:off x="1499625" y="3833625"/>
            <a:ext cx="811500" cy="49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1499625" y="2326050"/>
            <a:ext cx="811500" cy="49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433575" y="2252475"/>
            <a:ext cx="811500" cy="4914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6357375" y="3707900"/>
            <a:ext cx="811500" cy="4914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1179575" y="1421900"/>
            <a:ext cx="1200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data1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5887050" y="1377350"/>
            <a:ext cx="10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data2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4.3.2 2개 데이터 비교하여 다른 부분 파악하기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01" y="2691140"/>
            <a:ext cx="2198086" cy="202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790" y="2788954"/>
            <a:ext cx="2198086" cy="18981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/>
          <p:nvPr/>
        </p:nvSpPr>
        <p:spPr>
          <a:xfrm>
            <a:off x="843807" y="4320930"/>
            <a:ext cx="669000" cy="39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6"/>
          <p:cNvSpPr/>
          <p:nvPr/>
        </p:nvSpPr>
        <p:spPr>
          <a:xfrm>
            <a:off x="843807" y="3116058"/>
            <a:ext cx="669000" cy="39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3055415" y="3092861"/>
            <a:ext cx="669000" cy="3927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36"/>
          <p:cNvSpPr/>
          <p:nvPr/>
        </p:nvSpPr>
        <p:spPr>
          <a:xfrm>
            <a:off x="2992586" y="4256054"/>
            <a:ext cx="669000" cy="3927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579915" y="2393451"/>
            <a:ext cx="9897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data1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2604786" y="2393451"/>
            <a:ext cx="88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data2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6951" y="2869000"/>
            <a:ext cx="16764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5988" y="1384275"/>
            <a:ext cx="3572025" cy="777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6"/>
          <p:cNvCxnSpPr/>
          <p:nvPr/>
        </p:nvCxnSpPr>
        <p:spPr>
          <a:xfrm>
            <a:off x="5122925" y="3719325"/>
            <a:ext cx="13260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36"/>
          <p:cNvSpPr txBox="1"/>
          <p:nvPr/>
        </p:nvSpPr>
        <p:spPr>
          <a:xfrm>
            <a:off x="402325" y="976125"/>
            <a:ext cx="355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.compare()의 간단한 사용법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4.3.2 2개 데이터 비교하여 다른 부분 파악하기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42" y="2301974"/>
            <a:ext cx="2393616" cy="49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75" y="2801892"/>
            <a:ext cx="2826750" cy="183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500" y="2301975"/>
            <a:ext cx="307657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3899" y="1322150"/>
            <a:ext cx="5636197" cy="81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7"/>
          <p:cNvCxnSpPr/>
          <p:nvPr/>
        </p:nvCxnSpPr>
        <p:spPr>
          <a:xfrm>
            <a:off x="3909000" y="3478313"/>
            <a:ext cx="13260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7"/>
          <p:cNvSpPr txBox="1"/>
          <p:nvPr/>
        </p:nvSpPr>
        <p:spPr>
          <a:xfrm>
            <a:off x="402325" y="976125"/>
            <a:ext cx="355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.compare()의 간단한 사용법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5031475" y="1341875"/>
            <a:ext cx="2183100" cy="5829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4.3.2 2개 데이터 비교하여 다른 부분 파악하기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42" y="2301974"/>
            <a:ext cx="2393616" cy="49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75" y="2801892"/>
            <a:ext cx="2826750" cy="18318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8"/>
          <p:cNvCxnSpPr/>
          <p:nvPr/>
        </p:nvCxnSpPr>
        <p:spPr>
          <a:xfrm>
            <a:off x="3909000" y="3478313"/>
            <a:ext cx="13260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8"/>
          <p:cNvSpPr txBox="1"/>
          <p:nvPr/>
        </p:nvSpPr>
        <p:spPr>
          <a:xfrm>
            <a:off x="402325" y="976125"/>
            <a:ext cx="355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.compare()의 간단한 사용법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7175" y="1507450"/>
            <a:ext cx="5309640" cy="4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450" y="2122450"/>
            <a:ext cx="3291875" cy="25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/>
          <p:nvPr/>
        </p:nvSpPr>
        <p:spPr>
          <a:xfrm>
            <a:off x="5671575" y="1479050"/>
            <a:ext cx="1508700" cy="4572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4.3.2 2개 데이터 비교하여 다른 부분 파악하기</a:t>
            </a: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42" y="2301974"/>
            <a:ext cx="2393616" cy="49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75" y="2801892"/>
            <a:ext cx="2826750" cy="18318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39"/>
          <p:cNvCxnSpPr/>
          <p:nvPr/>
        </p:nvCxnSpPr>
        <p:spPr>
          <a:xfrm>
            <a:off x="3909000" y="3478313"/>
            <a:ext cx="13260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9"/>
          <p:cNvSpPr txBox="1"/>
          <p:nvPr/>
        </p:nvSpPr>
        <p:spPr>
          <a:xfrm>
            <a:off x="402325" y="976125"/>
            <a:ext cx="355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.compare()의 간단한 사용법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625" y="2301986"/>
            <a:ext cx="3485250" cy="23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3979" y="1578925"/>
            <a:ext cx="6636051" cy="6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/>
          <p:nvPr/>
        </p:nvSpPr>
        <p:spPr>
          <a:xfrm>
            <a:off x="6357375" y="1650500"/>
            <a:ext cx="1417200" cy="3657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825" y="2103000"/>
            <a:ext cx="2393600" cy="278486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4.3.2 2개 데이터 비교하여 다른 부분 파악하기</a:t>
            </a:r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267" y="1535311"/>
            <a:ext cx="2393616" cy="49990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/>
        </p:nvSpPr>
        <p:spPr>
          <a:xfrm>
            <a:off x="402325" y="976125"/>
            <a:ext cx="4103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.compare()를 쓸 수 없다면?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04" y="2103004"/>
            <a:ext cx="2665850" cy="25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4051675" y="2911163"/>
            <a:ext cx="86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4800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VS</a:t>
            </a:r>
            <a:endParaRPr b="1" i="1" sz="4800"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965575" y="1730525"/>
            <a:ext cx="1200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data1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5673050" y="1685975"/>
            <a:ext cx="10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data2</a:t>
            </a: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5785875" y="4359400"/>
            <a:ext cx="2346600" cy="5286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4137600" y="1233275"/>
            <a:ext cx="86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 sz="6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9277" y="1394478"/>
            <a:ext cx="2393600" cy="7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3503" y="1942890"/>
            <a:ext cx="2525150" cy="28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4.3.2 2개 데이터 비교하여 다른 부분 파악하기</a:t>
            </a:r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402325" y="976125"/>
            <a:ext cx="4103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.eq()의 간단한 사용법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525" y="2343286"/>
            <a:ext cx="2105725" cy="23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 rotWithShape="1">
          <a:blip r:embed="rId4">
            <a:alphaModFix/>
          </a:blip>
          <a:srcRect b="0" l="0" r="58174" t="25667"/>
          <a:stretch/>
        </p:blipFill>
        <p:spPr>
          <a:xfrm>
            <a:off x="6199250" y="2431225"/>
            <a:ext cx="1625857" cy="22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 rotWithShape="1">
          <a:blip r:embed="rId4">
            <a:alphaModFix/>
          </a:blip>
          <a:srcRect b="78915" l="0" r="0" t="4064"/>
          <a:stretch/>
        </p:blipFill>
        <p:spPr>
          <a:xfrm>
            <a:off x="1905400" y="1394150"/>
            <a:ext cx="5455175" cy="70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41"/>
          <p:cNvCxnSpPr/>
          <p:nvPr/>
        </p:nvCxnSpPr>
        <p:spPr>
          <a:xfrm>
            <a:off x="3865625" y="3513575"/>
            <a:ext cx="1291500" cy="1140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41"/>
          <p:cNvSpPr/>
          <p:nvPr/>
        </p:nvSpPr>
        <p:spPr>
          <a:xfrm>
            <a:off x="905250" y="3570725"/>
            <a:ext cx="2105700" cy="3771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5122925" y="1444750"/>
            <a:ext cx="2297400" cy="5829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4.1~ 4.2 복습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4.3 	데이터 병합 후 처리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5.1.1 	groupby() 연산 기초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5.1.2 	데이터 집계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5.1.3 	groupby-apply 작업의 개념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4.3.2 2개 데이터 비교하여 다른 부분 파악하기</a:t>
            </a:r>
            <a:endParaRPr/>
          </a:p>
        </p:txBody>
      </p:sp>
      <p:sp>
        <p:nvSpPr>
          <p:cNvPr id="314" name="Google Shape;314;p42"/>
          <p:cNvSpPr txBox="1"/>
          <p:nvPr/>
        </p:nvSpPr>
        <p:spPr>
          <a:xfrm>
            <a:off x="402325" y="976125"/>
            <a:ext cx="4103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.eq()의 간단한 사용법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525" y="2343286"/>
            <a:ext cx="2105725" cy="237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42"/>
          <p:cNvCxnSpPr/>
          <p:nvPr/>
        </p:nvCxnSpPr>
        <p:spPr>
          <a:xfrm>
            <a:off x="3865625" y="3513575"/>
            <a:ext cx="1291500" cy="1140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42"/>
          <p:cNvSpPr/>
          <p:nvPr/>
        </p:nvSpPr>
        <p:spPr>
          <a:xfrm>
            <a:off x="905250" y="3570725"/>
            <a:ext cx="2105700" cy="3771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950" y="1394150"/>
            <a:ext cx="7016616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550" y="2532812"/>
            <a:ext cx="2202275" cy="19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/>
          <p:nvPr/>
        </p:nvSpPr>
        <p:spPr>
          <a:xfrm>
            <a:off x="634600" y="1790400"/>
            <a:ext cx="3406200" cy="2400900"/>
          </a:xfrm>
          <a:prstGeom prst="foldedCorner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Open Sans"/>
                <a:ea typeface="Open Sans"/>
                <a:cs typeface="Open Sans"/>
                <a:sym typeface="Open Sans"/>
              </a:rPr>
              <a:t>Tip!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data1이 아닌 data2에 대해 쓰는 이유?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data1이 data2보다 길이가 짧기 때문!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575" y="1913924"/>
            <a:ext cx="8227595" cy="21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4.3.2 2개 데이터 비교하여 다른 부분 파악하기</a:t>
            </a:r>
            <a:endParaRPr/>
          </a:p>
        </p:txBody>
      </p:sp>
      <p:sp>
        <p:nvSpPr>
          <p:cNvPr id="327" name="Google Shape;327;p43"/>
          <p:cNvSpPr txBox="1"/>
          <p:nvPr/>
        </p:nvSpPr>
        <p:spPr>
          <a:xfrm>
            <a:off x="402325" y="976125"/>
            <a:ext cx="4103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인덱스가 달라진 경우의 .eq()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250" y="2434421"/>
            <a:ext cx="2436903" cy="22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/>
        </p:nvSpPr>
        <p:spPr>
          <a:xfrm>
            <a:off x="4258000" y="3156175"/>
            <a:ext cx="9807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4800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VS</a:t>
            </a:r>
            <a:endParaRPr b="1" i="1" sz="4800"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1436940" y="2101762"/>
            <a:ext cx="10971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data1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5740130" y="2061975"/>
            <a:ext cx="98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data2</a:t>
            </a:r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491" y="2474318"/>
            <a:ext cx="2188034" cy="2324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3"/>
          <p:cNvSpPr/>
          <p:nvPr/>
        </p:nvSpPr>
        <p:spPr>
          <a:xfrm>
            <a:off x="6156717" y="4408758"/>
            <a:ext cx="1755300" cy="4122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43"/>
          <p:cNvSpPr/>
          <p:nvPr/>
        </p:nvSpPr>
        <p:spPr>
          <a:xfrm>
            <a:off x="1643005" y="3347115"/>
            <a:ext cx="1974900" cy="4389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488" y="1404125"/>
            <a:ext cx="6525025" cy="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2600" y="2061978"/>
            <a:ext cx="2538825" cy="25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/>
          <p:nvPr/>
        </p:nvSpPr>
        <p:spPr>
          <a:xfrm>
            <a:off x="3305550" y="4107950"/>
            <a:ext cx="2480400" cy="4344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4.3.2 2개 데이터 비교하여 다른 부분 파악하기</a:t>
            </a:r>
            <a:endParaRPr/>
          </a:p>
        </p:txBody>
      </p:sp>
      <p:sp>
        <p:nvSpPr>
          <p:cNvPr id="343" name="Google Shape;343;p44"/>
          <p:cNvSpPr txBox="1"/>
          <p:nvPr/>
        </p:nvSpPr>
        <p:spPr>
          <a:xfrm>
            <a:off x="402325" y="976125"/>
            <a:ext cx="4103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.merge()를 이용해 다른 데이터 찾기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다른 한 쪽 데이터에서 비교할 컬럼명을 살짝 바꿔주기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merge()를 이용해 2개를 병합하기(left방식)</a:t>
            </a:r>
            <a:endParaRPr/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50" y="2124275"/>
            <a:ext cx="7784330" cy="275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44"/>
          <p:cNvCxnSpPr/>
          <p:nvPr/>
        </p:nvCxnSpPr>
        <p:spPr>
          <a:xfrm flipH="1" rot="10800000">
            <a:off x="630925" y="2416350"/>
            <a:ext cx="3234600" cy="228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4"/>
          <p:cNvSpPr txBox="1"/>
          <p:nvPr/>
        </p:nvSpPr>
        <p:spPr>
          <a:xfrm>
            <a:off x="3819800" y="2124275"/>
            <a:ext cx="434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8224175" y="2303100"/>
            <a:ext cx="434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9" name="Google Shape;349;p44"/>
          <p:cNvCxnSpPr/>
          <p:nvPr/>
        </p:nvCxnSpPr>
        <p:spPr>
          <a:xfrm>
            <a:off x="596650" y="2622050"/>
            <a:ext cx="7383900" cy="342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4.3.2 2개 데이터 비교하여 다른 부분 파악하기</a:t>
            </a:r>
            <a:endParaRPr/>
          </a:p>
        </p:txBody>
      </p:sp>
      <p:sp>
        <p:nvSpPr>
          <p:cNvPr id="355" name="Google Shape;355;p45"/>
          <p:cNvSpPr txBox="1"/>
          <p:nvPr/>
        </p:nvSpPr>
        <p:spPr>
          <a:xfrm>
            <a:off x="402325" y="976125"/>
            <a:ext cx="4103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.merge()를 이용해 다른 데이터 찾기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3. .isna()를 사용해 결측값이 있는 데이터를 뽑아내기</a:t>
            </a:r>
            <a:endParaRPr/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625" y="1783075"/>
            <a:ext cx="3624750" cy="29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311700" y="2365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</a:t>
            </a:r>
            <a:r>
              <a:rPr lang="ko"/>
              <a:t> 그룹 연산의 이해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 </a:t>
            </a:r>
            <a:r>
              <a:rPr lang="ko"/>
              <a:t>그룹 연산의 이해</a:t>
            </a:r>
            <a:endParaRPr/>
          </a:p>
        </p:txBody>
      </p:sp>
      <p:sp>
        <p:nvSpPr>
          <p:cNvPr id="368" name="Google Shape;368;p47"/>
          <p:cNvSpPr txBox="1"/>
          <p:nvPr>
            <p:ph idx="1" type="body"/>
          </p:nvPr>
        </p:nvSpPr>
        <p:spPr>
          <a:xfrm>
            <a:off x="6116550" y="275725"/>
            <a:ext cx="3249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데이터 그룹화는 굉장히 용이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그룹 연산 = 분리 - 적용 - 결합</a:t>
            </a:r>
            <a:endParaRPr sz="1300"/>
          </a:p>
          <a:p>
            <a:pPr indent="-3111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groupby()</a:t>
            </a:r>
            <a:endParaRPr sz="1300"/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04825"/>
            <a:ext cx="6089376" cy="354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5.1.1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groupby() 연산 기초</a:t>
            </a:r>
            <a:endParaRPr/>
          </a:p>
        </p:txBody>
      </p:sp>
      <p:sp>
        <p:nvSpPr>
          <p:cNvPr id="375" name="Google Shape;375;p48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4"/>
                </a:solidFill>
              </a:rPr>
              <a:t>발표자 : </a:t>
            </a:r>
            <a:r>
              <a:rPr b="1" lang="ko" sz="1300">
                <a:solidFill>
                  <a:schemeClr val="accent1"/>
                </a:solidFill>
              </a:rPr>
              <a:t>박신영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5.1.1 groupby() 연산 기초</a:t>
            </a:r>
            <a:endParaRPr/>
          </a:p>
        </p:txBody>
      </p:sp>
      <p:sp>
        <p:nvSpPr>
          <p:cNvPr id="381" name="Google Shape;381;p49"/>
          <p:cNvSpPr txBox="1"/>
          <p:nvPr>
            <p:ph idx="1" type="body"/>
          </p:nvPr>
        </p:nvSpPr>
        <p:spPr>
          <a:xfrm>
            <a:off x="5845275" y="275725"/>
            <a:ext cx="3291600" cy="12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300"/>
              <a:t>기본적인 groupby() 함수 용법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분리(그룹화) - 출력 X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적용(연산) - 출력 O</a:t>
            </a:r>
            <a:endParaRPr sz="130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75" y="1418725"/>
            <a:ext cx="5361599" cy="9525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49"/>
          <p:cNvGrpSpPr/>
          <p:nvPr/>
        </p:nvGrpSpPr>
        <p:grpSpPr>
          <a:xfrm>
            <a:off x="712275" y="2485200"/>
            <a:ext cx="2533725" cy="2213650"/>
            <a:chOff x="178875" y="2637600"/>
            <a:chExt cx="2533725" cy="2213650"/>
          </a:xfrm>
        </p:grpSpPr>
        <p:pic>
          <p:nvPicPr>
            <p:cNvPr id="384" name="Google Shape;384;p49"/>
            <p:cNvPicPr preferRelativeResize="0"/>
            <p:nvPr/>
          </p:nvPicPr>
          <p:blipFill rotWithShape="1">
            <a:blip r:embed="rId4">
              <a:alphaModFix/>
            </a:blip>
            <a:srcRect b="0" l="0" r="50453" t="0"/>
            <a:stretch/>
          </p:blipFill>
          <p:spPr>
            <a:xfrm>
              <a:off x="178875" y="2637600"/>
              <a:ext cx="2533725" cy="164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8875" y="4209725"/>
              <a:ext cx="2373675" cy="64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49"/>
          <p:cNvSpPr/>
          <p:nvPr/>
        </p:nvSpPr>
        <p:spPr>
          <a:xfrm>
            <a:off x="4224750" y="1037875"/>
            <a:ext cx="277500" cy="39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49"/>
          <p:cNvSpPr/>
          <p:nvPr/>
        </p:nvSpPr>
        <p:spPr>
          <a:xfrm rot="5400000">
            <a:off x="1786350" y="2485675"/>
            <a:ext cx="277500" cy="39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9"/>
          <p:cNvSpPr/>
          <p:nvPr/>
        </p:nvSpPr>
        <p:spPr>
          <a:xfrm>
            <a:off x="1229150" y="2533325"/>
            <a:ext cx="465600" cy="277500"/>
          </a:xfrm>
          <a:prstGeom prst="donu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5.1.1 groupby() 연산 기초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5933650" y="199525"/>
            <a:ext cx="3355800" cy="16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300"/>
              <a:t>기본적인 groupby() 함수 </a:t>
            </a:r>
            <a:r>
              <a:rPr lang="ko" sz="1300"/>
              <a:t>용법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value </a:t>
            </a:r>
            <a:r>
              <a:rPr lang="ko" sz="1300"/>
              <a:t>호출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그룹화 기준 지정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연산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395" name="Google Shape;395;p50"/>
          <p:cNvGrpSpPr/>
          <p:nvPr/>
        </p:nvGrpSpPr>
        <p:grpSpPr>
          <a:xfrm>
            <a:off x="616196" y="1457184"/>
            <a:ext cx="5841297" cy="3213193"/>
            <a:chOff x="311400" y="1381025"/>
            <a:chExt cx="5139724" cy="2761424"/>
          </a:xfrm>
        </p:grpSpPr>
        <p:pic>
          <p:nvPicPr>
            <p:cNvPr id="396" name="Google Shape;396;p50"/>
            <p:cNvPicPr preferRelativeResize="0"/>
            <p:nvPr/>
          </p:nvPicPr>
          <p:blipFill rotWithShape="1">
            <a:blip r:embed="rId3">
              <a:alphaModFix/>
            </a:blip>
            <a:srcRect b="56799" l="0" r="0" t="0"/>
            <a:stretch/>
          </p:blipFill>
          <p:spPr>
            <a:xfrm>
              <a:off x="311400" y="1381025"/>
              <a:ext cx="5139724" cy="1587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50"/>
            <p:cNvPicPr preferRelativeResize="0"/>
            <p:nvPr/>
          </p:nvPicPr>
          <p:blipFill rotWithShape="1">
            <a:blip r:embed="rId3">
              <a:alphaModFix/>
            </a:blip>
            <a:srcRect b="17458" l="0" r="0" t="56798"/>
            <a:stretch/>
          </p:blipFill>
          <p:spPr>
            <a:xfrm>
              <a:off x="311400" y="2968975"/>
              <a:ext cx="5139724" cy="946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50"/>
            <p:cNvPicPr preferRelativeResize="0"/>
            <p:nvPr/>
          </p:nvPicPr>
          <p:blipFill rotWithShape="1">
            <a:blip r:embed="rId3">
              <a:alphaModFix/>
            </a:blip>
            <a:srcRect b="0" l="0" r="0" t="94716"/>
            <a:stretch/>
          </p:blipFill>
          <p:spPr>
            <a:xfrm>
              <a:off x="311400" y="3948225"/>
              <a:ext cx="5139724" cy="194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5.1.1 groupby() 연산 기초</a:t>
            </a:r>
            <a:endParaRPr/>
          </a:p>
        </p:txBody>
      </p:sp>
      <p:sp>
        <p:nvSpPr>
          <p:cNvPr id="404" name="Google Shape;404;p51"/>
          <p:cNvSpPr txBox="1"/>
          <p:nvPr>
            <p:ph idx="1" type="body"/>
          </p:nvPr>
        </p:nvSpPr>
        <p:spPr>
          <a:xfrm>
            <a:off x="5933650" y="199525"/>
            <a:ext cx="3355800" cy="16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sz="1300"/>
              <a:t>기본적인 groupby() 함수 용법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호출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그룹화 기준 지정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연산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/>
              <a:t>	</a:t>
            </a:r>
            <a:r>
              <a:rPr b="1" lang="ko" sz="1300">
                <a:solidFill>
                  <a:schemeClr val="accent1"/>
                </a:solidFill>
              </a:rPr>
              <a:t>value</a:t>
            </a:r>
            <a:r>
              <a:rPr lang="ko" sz="1300"/>
              <a:t> = </a:t>
            </a:r>
            <a:r>
              <a:rPr lang="ko" sz="1300"/>
              <a:t>기준1, 2로 그룹화된 값들이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/>
              <a:t>	연산된 각 그룹의 대표값</a:t>
            </a:r>
            <a:endParaRPr sz="1300"/>
          </a:p>
        </p:txBody>
      </p:sp>
      <p:pic>
        <p:nvPicPr>
          <p:cNvPr id="405" name="Google Shape;405;p51"/>
          <p:cNvPicPr preferRelativeResize="0"/>
          <p:nvPr/>
        </p:nvPicPr>
        <p:blipFill rotWithShape="1">
          <a:blip r:embed="rId3">
            <a:alphaModFix/>
          </a:blip>
          <a:srcRect b="85416" l="0" r="0" t="0"/>
          <a:stretch/>
        </p:blipFill>
        <p:spPr>
          <a:xfrm>
            <a:off x="387600" y="1380981"/>
            <a:ext cx="5841300" cy="623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51"/>
          <p:cNvCxnSpPr/>
          <p:nvPr/>
        </p:nvCxnSpPr>
        <p:spPr>
          <a:xfrm flipH="1">
            <a:off x="2383275" y="1380975"/>
            <a:ext cx="182400" cy="283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1"/>
          <p:cNvCxnSpPr/>
          <p:nvPr/>
        </p:nvCxnSpPr>
        <p:spPr>
          <a:xfrm flipH="1">
            <a:off x="4135875" y="1380975"/>
            <a:ext cx="182400" cy="283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1"/>
          <p:cNvCxnSpPr/>
          <p:nvPr/>
        </p:nvCxnSpPr>
        <p:spPr>
          <a:xfrm flipH="1">
            <a:off x="5583675" y="1380975"/>
            <a:ext cx="182400" cy="283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51"/>
          <p:cNvSpPr txBox="1"/>
          <p:nvPr/>
        </p:nvSpPr>
        <p:spPr>
          <a:xfrm>
            <a:off x="1491175" y="1589250"/>
            <a:ext cx="565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호출		그룹화	기준1		기준2	연산</a:t>
            </a:r>
            <a:endParaRPr b="1" sz="15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0" name="Google Shape;410;p51"/>
          <p:cNvGrpSpPr/>
          <p:nvPr/>
        </p:nvGrpSpPr>
        <p:grpSpPr>
          <a:xfrm>
            <a:off x="582295" y="2284355"/>
            <a:ext cx="5653705" cy="2513004"/>
            <a:chOff x="311400" y="1878889"/>
            <a:chExt cx="5139732" cy="2263560"/>
          </a:xfrm>
        </p:grpSpPr>
        <p:pic>
          <p:nvPicPr>
            <p:cNvPr id="411" name="Google Shape;411;p51"/>
            <p:cNvPicPr preferRelativeResize="0"/>
            <p:nvPr/>
          </p:nvPicPr>
          <p:blipFill rotWithShape="1">
            <a:blip r:embed="rId3">
              <a:alphaModFix/>
            </a:blip>
            <a:srcRect b="56800" l="0" r="0" t="13543"/>
            <a:stretch/>
          </p:blipFill>
          <p:spPr>
            <a:xfrm>
              <a:off x="311403" y="1878889"/>
              <a:ext cx="5139728" cy="10900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51"/>
            <p:cNvPicPr preferRelativeResize="0"/>
            <p:nvPr/>
          </p:nvPicPr>
          <p:blipFill rotWithShape="1">
            <a:blip r:embed="rId3">
              <a:alphaModFix/>
            </a:blip>
            <a:srcRect b="17458" l="0" r="0" t="56798"/>
            <a:stretch/>
          </p:blipFill>
          <p:spPr>
            <a:xfrm>
              <a:off x="311400" y="2968975"/>
              <a:ext cx="5139724" cy="946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51"/>
            <p:cNvPicPr preferRelativeResize="0"/>
            <p:nvPr/>
          </p:nvPicPr>
          <p:blipFill rotWithShape="1">
            <a:blip r:embed="rId3">
              <a:alphaModFix/>
            </a:blip>
            <a:srcRect b="0" l="0" r="0" t="94716"/>
            <a:stretch/>
          </p:blipFill>
          <p:spPr>
            <a:xfrm>
              <a:off x="311400" y="3948225"/>
              <a:ext cx="5139724" cy="194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51"/>
          <p:cNvSpPr txBox="1"/>
          <p:nvPr/>
        </p:nvSpPr>
        <p:spPr>
          <a:xfrm>
            <a:off x="670400" y="2131575"/>
            <a:ext cx="56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기준1  기준2       Value</a:t>
            </a:r>
            <a:endParaRPr b="1"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5주차 간단 복습</a:t>
            </a:r>
            <a:endParaRPr/>
          </a:p>
        </p:txBody>
      </p:sp>
      <p:sp>
        <p:nvSpPr>
          <p:cNvPr id="117" name="Google Shape;117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4.1 데이터 병합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4.2 데이터 재형성과 피벗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5.1.1 groupby() 연산 기초</a:t>
            </a:r>
            <a:endParaRPr/>
          </a:p>
        </p:txBody>
      </p:sp>
      <p:sp>
        <p:nvSpPr>
          <p:cNvPr id="420" name="Google Shape;420;p52"/>
          <p:cNvSpPr txBox="1"/>
          <p:nvPr>
            <p:ph idx="1" type="body"/>
          </p:nvPr>
        </p:nvSpPr>
        <p:spPr>
          <a:xfrm>
            <a:off x="6634775" y="199525"/>
            <a:ext cx="18660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 2. </a:t>
            </a:r>
            <a:r>
              <a:rPr lang="ko" sz="1300"/>
              <a:t>데이터 열람</a:t>
            </a:r>
            <a:endParaRPr sz="1300"/>
          </a:p>
          <a:p>
            <a:pPr indent="-3111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unstack()</a:t>
            </a:r>
            <a:endParaRPr sz="1300"/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size()</a:t>
            </a:r>
            <a:endParaRPr sz="1300"/>
          </a:p>
        </p:txBody>
      </p:sp>
      <p:grpSp>
        <p:nvGrpSpPr>
          <p:cNvPr id="421" name="Google Shape;421;p52"/>
          <p:cNvGrpSpPr/>
          <p:nvPr/>
        </p:nvGrpSpPr>
        <p:grpSpPr>
          <a:xfrm>
            <a:off x="311246" y="1422665"/>
            <a:ext cx="5426007" cy="3130903"/>
            <a:chOff x="311400" y="1381025"/>
            <a:chExt cx="5139724" cy="2761424"/>
          </a:xfrm>
        </p:grpSpPr>
        <p:pic>
          <p:nvPicPr>
            <p:cNvPr id="422" name="Google Shape;422;p52"/>
            <p:cNvPicPr preferRelativeResize="0"/>
            <p:nvPr/>
          </p:nvPicPr>
          <p:blipFill rotWithShape="1">
            <a:blip r:embed="rId3">
              <a:alphaModFix/>
            </a:blip>
            <a:srcRect b="56799" l="0" r="0" t="0"/>
            <a:stretch/>
          </p:blipFill>
          <p:spPr>
            <a:xfrm>
              <a:off x="311400" y="1381025"/>
              <a:ext cx="5139724" cy="1587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52"/>
            <p:cNvPicPr preferRelativeResize="0"/>
            <p:nvPr/>
          </p:nvPicPr>
          <p:blipFill rotWithShape="1">
            <a:blip r:embed="rId3">
              <a:alphaModFix/>
            </a:blip>
            <a:srcRect b="17458" l="0" r="0" t="56798"/>
            <a:stretch/>
          </p:blipFill>
          <p:spPr>
            <a:xfrm>
              <a:off x="311400" y="2968975"/>
              <a:ext cx="5139724" cy="946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52"/>
            <p:cNvPicPr preferRelativeResize="0"/>
            <p:nvPr/>
          </p:nvPicPr>
          <p:blipFill rotWithShape="1">
            <a:blip r:embed="rId3">
              <a:alphaModFix/>
            </a:blip>
            <a:srcRect b="0" l="0" r="0" t="94716"/>
            <a:stretch/>
          </p:blipFill>
          <p:spPr>
            <a:xfrm>
              <a:off x="311400" y="3948225"/>
              <a:ext cx="5139724" cy="1942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5" name="Google Shape;425;p52"/>
          <p:cNvPicPr preferRelativeResize="0"/>
          <p:nvPr/>
        </p:nvPicPr>
        <p:blipFill rotWithShape="1">
          <a:blip r:embed="rId4">
            <a:alphaModFix/>
          </a:blip>
          <a:srcRect b="0" l="0" r="35815" t="0"/>
          <a:stretch/>
        </p:blipFill>
        <p:spPr>
          <a:xfrm>
            <a:off x="4178025" y="2038350"/>
            <a:ext cx="4120980" cy="19818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6" name="Google Shape;426;p52"/>
          <p:cNvSpPr/>
          <p:nvPr/>
        </p:nvSpPr>
        <p:spPr>
          <a:xfrm>
            <a:off x="2960850" y="2881825"/>
            <a:ext cx="891600" cy="4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5.1.1 groupby() 연산 기초</a:t>
            </a:r>
            <a:endParaRPr/>
          </a:p>
        </p:txBody>
      </p:sp>
      <p:sp>
        <p:nvSpPr>
          <p:cNvPr id="432" name="Google Shape;432;p53"/>
          <p:cNvSpPr txBox="1"/>
          <p:nvPr>
            <p:ph idx="1" type="body"/>
          </p:nvPr>
        </p:nvSpPr>
        <p:spPr>
          <a:xfrm>
            <a:off x="6634775" y="199525"/>
            <a:ext cx="18660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 2. 데이터 열람</a:t>
            </a:r>
            <a:endParaRPr sz="1300"/>
          </a:p>
          <a:p>
            <a:pPr indent="-3111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unstack()</a:t>
            </a:r>
            <a:endParaRPr sz="1300"/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size()</a:t>
            </a:r>
            <a:endParaRPr sz="1300"/>
          </a:p>
        </p:txBody>
      </p:sp>
      <p:pic>
        <p:nvPicPr>
          <p:cNvPr id="433" name="Google Shape;433;p53"/>
          <p:cNvPicPr preferRelativeResize="0"/>
          <p:nvPr/>
        </p:nvPicPr>
        <p:blipFill rotWithShape="1">
          <a:blip r:embed="rId3">
            <a:alphaModFix/>
          </a:blip>
          <a:srcRect b="0" l="0" r="14258" t="0"/>
          <a:stretch/>
        </p:blipFill>
        <p:spPr>
          <a:xfrm>
            <a:off x="4690650" y="1304825"/>
            <a:ext cx="4275825" cy="29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3"/>
          <p:cNvPicPr preferRelativeResize="0"/>
          <p:nvPr/>
        </p:nvPicPr>
        <p:blipFill rotWithShape="1">
          <a:blip r:embed="rId4">
            <a:alphaModFix/>
          </a:blip>
          <a:srcRect b="93081" l="0" r="13134" t="0"/>
          <a:stretch/>
        </p:blipFill>
        <p:spPr>
          <a:xfrm>
            <a:off x="83125" y="1310275"/>
            <a:ext cx="4488874" cy="2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3"/>
          <p:cNvPicPr preferRelativeResize="0"/>
          <p:nvPr/>
        </p:nvPicPr>
        <p:blipFill rotWithShape="1">
          <a:blip r:embed="rId4">
            <a:alphaModFix/>
          </a:blip>
          <a:srcRect b="0" l="0" r="0" t="22408"/>
          <a:stretch/>
        </p:blipFill>
        <p:spPr>
          <a:xfrm>
            <a:off x="159322" y="1536754"/>
            <a:ext cx="4275994" cy="269950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3"/>
          <p:cNvSpPr/>
          <p:nvPr/>
        </p:nvSpPr>
        <p:spPr>
          <a:xfrm>
            <a:off x="4334075" y="2115750"/>
            <a:ext cx="597600" cy="4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53"/>
          <p:cNvSpPr/>
          <p:nvPr/>
        </p:nvSpPr>
        <p:spPr>
          <a:xfrm>
            <a:off x="7470025" y="1280375"/>
            <a:ext cx="750000" cy="350700"/>
          </a:xfrm>
          <a:prstGeom prst="donut">
            <a:avLst>
              <a:gd fmla="val 11431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53"/>
          <p:cNvSpPr txBox="1"/>
          <p:nvPr/>
        </p:nvSpPr>
        <p:spPr>
          <a:xfrm>
            <a:off x="7856700" y="1498475"/>
            <a:ext cx="191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유일값 개수</a:t>
            </a:r>
            <a:endParaRPr b="1" sz="1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5.1.1 groupby() 연산 기초</a:t>
            </a:r>
            <a:endParaRPr/>
          </a:p>
        </p:txBody>
      </p:sp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6572225" y="175225"/>
            <a:ext cx="22437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 2. 데이터 열람</a:t>
            </a:r>
            <a:endParaRPr sz="1300"/>
          </a:p>
          <a:p>
            <a:pPr indent="-31115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호출대상지정 ➡️ 그룹화</a:t>
            </a:r>
            <a:endParaRPr sz="1300"/>
          </a:p>
          <a:p>
            <a:pPr indent="-3111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ko" sz="1300"/>
              <a:t>그룹화 ➡️ 호출대상지정</a:t>
            </a:r>
            <a:endParaRPr sz="1300"/>
          </a:p>
        </p:txBody>
      </p:sp>
      <p:pic>
        <p:nvPicPr>
          <p:cNvPr id="445" name="Google Shape;445;p54"/>
          <p:cNvPicPr preferRelativeResize="0"/>
          <p:nvPr/>
        </p:nvPicPr>
        <p:blipFill rotWithShape="1">
          <a:blip r:embed="rId3">
            <a:alphaModFix/>
          </a:blip>
          <a:srcRect b="83964" l="2842" r="2738" t="2632"/>
          <a:stretch/>
        </p:blipFill>
        <p:spPr>
          <a:xfrm>
            <a:off x="244061" y="2095675"/>
            <a:ext cx="4563693" cy="42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 rotWithShape="1">
          <a:blip r:embed="rId4">
            <a:alphaModFix/>
          </a:blip>
          <a:srcRect b="81220" l="0" r="43911" t="0"/>
          <a:stretch/>
        </p:blipFill>
        <p:spPr>
          <a:xfrm>
            <a:off x="264921" y="3503665"/>
            <a:ext cx="4490217" cy="42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4"/>
          <p:cNvPicPr preferRelativeResize="0"/>
          <p:nvPr/>
        </p:nvPicPr>
        <p:blipFill rotWithShape="1">
          <a:blip r:embed="rId5">
            <a:alphaModFix/>
          </a:blip>
          <a:srcRect b="79936" l="1039" r="0" t="0"/>
          <a:stretch/>
        </p:blipFill>
        <p:spPr>
          <a:xfrm>
            <a:off x="244050" y="2762725"/>
            <a:ext cx="5325850" cy="4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7148" y="2019475"/>
            <a:ext cx="3004977" cy="20398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9" name="Google Shape;449;p54"/>
          <p:cNvSpPr txBox="1"/>
          <p:nvPr/>
        </p:nvSpPr>
        <p:spPr>
          <a:xfrm>
            <a:off x="4409050" y="3084700"/>
            <a:ext cx="81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 sz="6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5828500" y="1557775"/>
            <a:ext cx="323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결과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54"/>
          <p:cNvSpPr txBox="1"/>
          <p:nvPr/>
        </p:nvSpPr>
        <p:spPr>
          <a:xfrm>
            <a:off x="224550" y="1548725"/>
            <a:ext cx="117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코드</a:t>
            </a:r>
            <a:endParaRPr b="1"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5.1.2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데이터 집계</a:t>
            </a:r>
            <a:endParaRPr/>
          </a:p>
        </p:txBody>
      </p:sp>
      <p:sp>
        <p:nvSpPr>
          <p:cNvPr id="457" name="Google Shape;457;p55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4"/>
                </a:solidFill>
              </a:rPr>
              <a:t>발표자 : </a:t>
            </a:r>
            <a:r>
              <a:rPr b="1" lang="ko" sz="1300">
                <a:solidFill>
                  <a:schemeClr val="accent1"/>
                </a:solidFill>
              </a:rPr>
              <a:t>강지영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5.1.2 데이터 집계</a:t>
            </a:r>
            <a:endParaRPr/>
          </a:p>
        </p:txBody>
      </p:sp>
      <p:sp>
        <p:nvSpPr>
          <p:cNvPr id="463" name="Google Shape;463;p56"/>
          <p:cNvSpPr txBox="1"/>
          <p:nvPr>
            <p:ph idx="1" type="body"/>
          </p:nvPr>
        </p:nvSpPr>
        <p:spPr>
          <a:xfrm>
            <a:off x="5918675" y="1152425"/>
            <a:ext cx="2536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50"/>
              <a:t>데이터 세팅</a:t>
            </a:r>
            <a:endParaRPr sz="1250"/>
          </a:p>
        </p:txBody>
      </p:sp>
      <p:pic>
        <p:nvPicPr>
          <p:cNvPr id="464" name="Google Shape;4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5372075" cy="31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823800"/>
            <a:ext cx="5372076" cy="73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5.1.2 데이터 집계</a:t>
            </a:r>
            <a:endParaRPr/>
          </a:p>
        </p:txBody>
      </p:sp>
      <p:sp>
        <p:nvSpPr>
          <p:cNvPr id="471" name="Google Shape;471;p57"/>
          <p:cNvSpPr txBox="1"/>
          <p:nvPr>
            <p:ph idx="1" type="body"/>
          </p:nvPr>
        </p:nvSpPr>
        <p:spPr>
          <a:xfrm>
            <a:off x="311700" y="1014625"/>
            <a:ext cx="50928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sum 함수 적용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mapping변수 기준으로 합 계산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713875"/>
            <a:ext cx="3437725" cy="297878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425" y="1713875"/>
            <a:ext cx="52387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7"/>
          <p:cNvSpPr txBox="1"/>
          <p:nvPr/>
        </p:nvSpPr>
        <p:spPr>
          <a:xfrm>
            <a:off x="3843775" y="1376013"/>
            <a:ext cx="2767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len을 활용해 합 계산</a:t>
            </a:r>
            <a:endParaRPr sz="125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5.1.2 데이터 집계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8"/>
          <p:cNvSpPr txBox="1"/>
          <p:nvPr>
            <p:ph idx="1" type="body"/>
          </p:nvPr>
        </p:nvSpPr>
        <p:spPr>
          <a:xfrm>
            <a:off x="311700" y="1085450"/>
            <a:ext cx="36432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50"/>
              <a:t> mapping_series 변수 활용</a:t>
            </a:r>
            <a:endParaRPr sz="1250"/>
          </a:p>
        </p:txBody>
      </p:sp>
      <p:pic>
        <p:nvPicPr>
          <p:cNvPr id="481" name="Google Shape;4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75" y="1862175"/>
            <a:ext cx="3262525" cy="27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725" y="1844563"/>
            <a:ext cx="3829651" cy="28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8"/>
          <p:cNvSpPr/>
          <p:nvPr/>
        </p:nvSpPr>
        <p:spPr>
          <a:xfrm>
            <a:off x="3954900" y="3018113"/>
            <a:ext cx="617100" cy="4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58"/>
          <p:cNvSpPr txBox="1"/>
          <p:nvPr/>
        </p:nvSpPr>
        <p:spPr>
          <a:xfrm>
            <a:off x="4829100" y="1381575"/>
            <a:ext cx="24825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5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count()함수 사용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5.1.2 데이터 집계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00" y="1237350"/>
            <a:ext cx="5206325" cy="33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5.1.2 데이터 집계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0"/>
          <p:cNvSpPr txBox="1"/>
          <p:nvPr>
            <p:ph idx="1" type="body"/>
          </p:nvPr>
        </p:nvSpPr>
        <p:spPr>
          <a:xfrm>
            <a:off x="311700" y="1266325"/>
            <a:ext cx="45456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50"/>
              <a:t>예시를 위한 데이터셋 - tips</a:t>
            </a:r>
            <a:endParaRPr sz="1250"/>
          </a:p>
        </p:txBody>
      </p:sp>
      <p:pic>
        <p:nvPicPr>
          <p:cNvPr id="497" name="Google Shape;4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6013"/>
            <a:ext cx="4060075" cy="313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575" y="1932575"/>
            <a:ext cx="4195375" cy="21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/>
          <p:nvPr/>
        </p:nvSpPr>
        <p:spPr>
          <a:xfrm>
            <a:off x="4263375" y="2772175"/>
            <a:ext cx="685200" cy="56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60"/>
          <p:cNvSpPr txBox="1"/>
          <p:nvPr/>
        </p:nvSpPr>
        <p:spPr>
          <a:xfrm>
            <a:off x="4908250" y="1188800"/>
            <a:ext cx="3281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’tip_percent’ 컬럼 </a:t>
            </a:r>
            <a:r>
              <a:rPr lang="ko" sz="125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추가</a:t>
            </a:r>
            <a:endParaRPr sz="125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5.1.2 데이터 집계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00" y="1052775"/>
            <a:ext cx="3009875" cy="228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100" y="1901100"/>
            <a:ext cx="2811525" cy="31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4475" y="671125"/>
            <a:ext cx="3009874" cy="277926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1"/>
          <p:cNvSpPr txBox="1"/>
          <p:nvPr/>
        </p:nvSpPr>
        <p:spPr>
          <a:xfrm>
            <a:off x="97700" y="3680900"/>
            <a:ext cx="26901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/>
              <a:t>요일, 흡연 여부 기준에 따라 그루핑-&gt;tips_byday 변수에 저장</a:t>
            </a:r>
            <a:endParaRPr sz="12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/>
              <a:t>tip_percent의 평균을 agg() 함수를 호출해서 구함</a:t>
            </a:r>
            <a:endParaRPr sz="1250"/>
          </a:p>
        </p:txBody>
      </p:sp>
      <p:sp>
        <p:nvSpPr>
          <p:cNvPr id="510" name="Google Shape;510;p61"/>
          <p:cNvSpPr txBox="1"/>
          <p:nvPr/>
        </p:nvSpPr>
        <p:spPr>
          <a:xfrm>
            <a:off x="3321550" y="1158350"/>
            <a:ext cx="23550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mean(), std(), sum() 함수목록을agg() 함수에 전달</a:t>
            </a:r>
            <a:endParaRPr sz="125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61"/>
          <p:cNvSpPr txBox="1"/>
          <p:nvPr/>
        </p:nvSpPr>
        <p:spPr>
          <a:xfrm>
            <a:off x="5666150" y="3639050"/>
            <a:ext cx="29781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함수명 대신 원하는 이름으로 출력</a:t>
            </a:r>
            <a:endParaRPr sz="125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4.1 데이터 병합</a:t>
            </a:r>
            <a:endParaRPr/>
          </a:p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81150" y="1266325"/>
            <a:ext cx="8981700" cy="3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공통 컬럼과 무관하게 특정 축을 기준으로 합치는 경우 : </a:t>
            </a:r>
            <a:r>
              <a:rPr b="1" lang="ko" sz="1500"/>
              <a:t>concat([data1, data2], axis=0 or 1)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concat보다는 제공하는 매개변수가 적지만 간단하게 합칠 수 있는 : </a:t>
            </a:r>
            <a:r>
              <a:rPr b="1" lang="ko" sz="1500"/>
              <a:t>data1.append(data2)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인덱스를 다시 정하고 싶다면 : </a:t>
            </a:r>
            <a:r>
              <a:rPr b="1" lang="ko" sz="1500"/>
              <a:t>ignore_index=True</a:t>
            </a:r>
            <a:r>
              <a:rPr lang="ko" sz="1500"/>
              <a:t> , 교집합을 얻으려면 </a:t>
            </a:r>
            <a:r>
              <a:rPr b="1" lang="ko" sz="1500"/>
              <a:t>join=’inner’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공통 컬럼을 기준으로 합치는 경우 : </a:t>
            </a:r>
            <a:r>
              <a:rPr b="1" lang="ko" sz="1500"/>
              <a:t>merge(data1, data2)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merge와 다르게 공통된 컬럼 2개를 구별해 합치는 경우 : </a:t>
            </a:r>
            <a:r>
              <a:rPr b="1" lang="ko" sz="1500"/>
              <a:t>data1.join(data2)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join에서 겹치는 컬럼이 있다면 : </a:t>
            </a:r>
            <a:r>
              <a:rPr b="1" lang="ko" sz="1500"/>
              <a:t>lsuffix</a:t>
            </a:r>
            <a:r>
              <a:rPr lang="ko" sz="1500"/>
              <a:t>와 </a:t>
            </a:r>
            <a:r>
              <a:rPr b="1" lang="ko" sz="1500"/>
              <a:t>rsuffix</a:t>
            </a:r>
            <a:r>
              <a:rPr lang="ko" sz="1500"/>
              <a:t>를 이용해 각각의 컬럼 뒤에 접미사를 지정해주기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매개변수에 합칠 때 기준이 되는 컬럼을 지정하려면 </a:t>
            </a:r>
            <a:r>
              <a:rPr b="1" lang="ko" sz="1500"/>
              <a:t>on=’col1’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키 값이 안 겹치는 데이터도 병합하려면 합집합 방식 : </a:t>
            </a:r>
            <a:r>
              <a:rPr b="1" lang="ko" sz="1500"/>
              <a:t>how=’outer’ </a:t>
            </a:r>
            <a:r>
              <a:rPr lang="ko" sz="1500"/>
              <a:t>사용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키 값이 겹치는 데이터가 여러개라면 가능한 모든 경우를 조합해 데이터 병합함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키 값이 서로 다른 두 데이터를 병합한다면 : </a:t>
            </a:r>
            <a:r>
              <a:rPr b="1" lang="ko" sz="1500"/>
              <a:t>l</a:t>
            </a:r>
            <a:r>
              <a:rPr b="1" lang="ko" sz="1500"/>
              <a:t>eft_on</a:t>
            </a:r>
            <a:r>
              <a:rPr lang="ko" sz="1500"/>
              <a:t>과 </a:t>
            </a:r>
            <a:r>
              <a:rPr b="1" lang="ko" sz="1500"/>
              <a:t>right_on</a:t>
            </a:r>
            <a:r>
              <a:rPr lang="ko" sz="1500"/>
              <a:t>으로 구분해 키 컬럼을 명시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인덱스가 겹치는데 이를 살려서 병합하려는 경우 : left_index와 right_index를</a:t>
            </a:r>
            <a:r>
              <a:rPr b="1" lang="ko" sz="1500"/>
              <a:t> 모두 True로 설정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인덱스도 겹치고, 결측값도 채우려면 : </a:t>
            </a:r>
            <a:r>
              <a:rPr b="1" lang="ko" sz="1500"/>
              <a:t>data1.combine_first(data2) 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인덱스도 겹치고, 결측값도 채우는데 숫자라면 : </a:t>
            </a:r>
            <a:r>
              <a:rPr b="1" lang="ko" sz="1500"/>
              <a:t>np.where(pd.isnull(data1), data2, data1)</a:t>
            </a:r>
            <a:endParaRPr b="1" sz="1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5.1.2 데이터 집계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2"/>
          <p:cNvSpPr txBox="1"/>
          <p:nvPr>
            <p:ph idx="1" type="body"/>
          </p:nvPr>
        </p:nvSpPr>
        <p:spPr>
          <a:xfrm>
            <a:off x="311700" y="1109325"/>
            <a:ext cx="86202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/>
              <a:t>count, mean, max를 tip_percent와 total_bill 컬럼을 기준으로 agg()함수를 활용해 추가</a:t>
            </a:r>
            <a:endParaRPr sz="12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50"/>
              <a:t>함수를 </a:t>
            </a:r>
            <a:r>
              <a:rPr lang="ko" sz="1250"/>
              <a:t>원하는 이름으로 출력</a:t>
            </a:r>
            <a:endParaRPr sz="1250"/>
          </a:p>
        </p:txBody>
      </p:sp>
      <p:pic>
        <p:nvPicPr>
          <p:cNvPr id="518" name="Google Shape;5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775" y="1832775"/>
            <a:ext cx="2917925" cy="24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200" y="1985175"/>
            <a:ext cx="3220476" cy="5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2"/>
          <p:cNvPicPr preferRelativeResize="0"/>
          <p:nvPr/>
        </p:nvPicPr>
        <p:blipFill rotWithShape="1">
          <a:blip r:embed="rId5">
            <a:alphaModFix/>
          </a:blip>
          <a:srcRect b="-25019" l="-4188" r="0" t="29526"/>
          <a:stretch/>
        </p:blipFill>
        <p:spPr>
          <a:xfrm>
            <a:off x="4389200" y="2421825"/>
            <a:ext cx="3328574" cy="230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5.1.2 데이터 집계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3"/>
          <p:cNvSpPr txBox="1"/>
          <p:nvPr>
            <p:ph idx="1" type="body"/>
          </p:nvPr>
        </p:nvSpPr>
        <p:spPr>
          <a:xfrm>
            <a:off x="642425" y="1353150"/>
            <a:ext cx="29679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50"/>
              <a:t>컬럼마다 다른 함수 적용</a:t>
            </a:r>
            <a:endParaRPr sz="1250"/>
          </a:p>
        </p:txBody>
      </p:sp>
      <p:pic>
        <p:nvPicPr>
          <p:cNvPr id="527" name="Google Shape;5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75" y="1898547"/>
            <a:ext cx="3052050" cy="27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000" y="1898548"/>
            <a:ext cx="3828550" cy="2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2663" y="2282025"/>
            <a:ext cx="3119224" cy="2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5.1.2 데이터 집계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4"/>
          <p:cNvSpPr txBox="1"/>
          <p:nvPr>
            <p:ph idx="1" type="body"/>
          </p:nvPr>
        </p:nvSpPr>
        <p:spPr>
          <a:xfrm>
            <a:off x="793200" y="1098875"/>
            <a:ext cx="22353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다중형 인덱스로 반환</a:t>
            </a:r>
            <a:endParaRPr sz="1250"/>
          </a:p>
        </p:txBody>
      </p:sp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50" y="1425375"/>
            <a:ext cx="3185856" cy="3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325" y="1676937"/>
            <a:ext cx="3481050" cy="26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4"/>
          <p:cNvSpPr txBox="1"/>
          <p:nvPr/>
        </p:nvSpPr>
        <p:spPr>
          <a:xfrm>
            <a:off x="4569350" y="1152425"/>
            <a:ext cx="3339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/>
              <a:t>일반적인 형태의 데이터프레임으로 반환</a:t>
            </a:r>
            <a:endParaRPr sz="125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/>
          <p:nvPr>
            <p:ph type="title"/>
          </p:nvPr>
        </p:nvSpPr>
        <p:spPr>
          <a:xfrm>
            <a:off x="0" y="1039675"/>
            <a:ext cx="45720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5.1.3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groupby-apply 작업의 개념</a:t>
            </a:r>
            <a:endParaRPr/>
          </a:p>
        </p:txBody>
      </p:sp>
      <p:sp>
        <p:nvSpPr>
          <p:cNvPr id="544" name="Google Shape;544;p65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4"/>
                </a:solidFill>
              </a:rPr>
              <a:t>발표자 : </a:t>
            </a:r>
            <a:r>
              <a:rPr b="1" lang="ko" sz="1300">
                <a:solidFill>
                  <a:schemeClr val="accent1"/>
                </a:solidFill>
              </a:rPr>
              <a:t>전유진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550" name="Google Shape;550;p66"/>
          <p:cNvSpPr txBox="1"/>
          <p:nvPr>
            <p:ph idx="1" type="body"/>
          </p:nvPr>
        </p:nvSpPr>
        <p:spPr>
          <a:xfrm>
            <a:off x="5752380" y="567650"/>
            <a:ext cx="20667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/>
              <a:t>들어가기에 앞서… </a:t>
            </a:r>
            <a:endParaRPr/>
          </a:p>
        </p:txBody>
      </p:sp>
      <p:sp>
        <p:nvSpPr>
          <p:cNvPr id="551" name="Google Shape;551;p66"/>
          <p:cNvSpPr/>
          <p:nvPr/>
        </p:nvSpPr>
        <p:spPr>
          <a:xfrm>
            <a:off x="430529" y="1130456"/>
            <a:ext cx="3305673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3200" u="none" cap="none" strike="noStrike">
                <a:solidFill>
                  <a:srgbClr val="EBD2EF"/>
                </a:solidFill>
                <a:latin typeface="Arial"/>
                <a:ea typeface="Arial"/>
                <a:cs typeface="Arial"/>
                <a:sym typeface="Arial"/>
              </a:rPr>
              <a:t>Agg vs. Apply?</a:t>
            </a:r>
            <a:endParaRPr b="1" i="0" sz="3200" u="none" cap="none" strike="noStrike">
              <a:solidFill>
                <a:srgbClr val="EBD2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6"/>
          <p:cNvSpPr txBox="1"/>
          <p:nvPr/>
        </p:nvSpPr>
        <p:spPr>
          <a:xfrm>
            <a:off x="440551" y="1815886"/>
            <a:ext cx="763839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공통점 	- 둘다 집계함수(input은 여러개지만 output은 하나인 함수)에 한해 사용할 수 있다.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ko" sz="14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차이점	- agg는 개별 원소에 대해 사용할 수 없다.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- apply에는 여러가지 함수를 동시 적용할 수 없다.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3" name="Google Shape;55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351" y="2554550"/>
            <a:ext cx="6751939" cy="198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559" name="Google Shape;559;p67"/>
          <p:cNvSpPr txBox="1"/>
          <p:nvPr>
            <p:ph idx="1" type="body"/>
          </p:nvPr>
        </p:nvSpPr>
        <p:spPr>
          <a:xfrm>
            <a:off x="5752380" y="567650"/>
            <a:ext cx="20667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/>
              <a:t>들어가기에 앞서… </a:t>
            </a:r>
            <a:endParaRPr/>
          </a:p>
        </p:txBody>
      </p:sp>
      <p:sp>
        <p:nvSpPr>
          <p:cNvPr id="560" name="Google Shape;560;p67"/>
          <p:cNvSpPr/>
          <p:nvPr/>
        </p:nvSpPr>
        <p:spPr>
          <a:xfrm>
            <a:off x="430529" y="1130456"/>
            <a:ext cx="3305673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3200" u="none" cap="none" strike="noStrike">
                <a:solidFill>
                  <a:srgbClr val="EBD2EF"/>
                </a:solidFill>
                <a:latin typeface="Arial"/>
                <a:ea typeface="Arial"/>
                <a:cs typeface="Arial"/>
                <a:sym typeface="Arial"/>
              </a:rPr>
              <a:t>Agg vs. Apply?</a:t>
            </a:r>
            <a:endParaRPr b="1" i="0" sz="3200" u="none" cap="none" strike="noStrike">
              <a:solidFill>
                <a:srgbClr val="EBD2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7"/>
          <p:cNvSpPr txBox="1"/>
          <p:nvPr/>
        </p:nvSpPr>
        <p:spPr>
          <a:xfrm>
            <a:off x="440551" y="1815886"/>
            <a:ext cx="763839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공통점 	- 둘다 집계함수(input은 여러개지만 output은 하나인 함수)에 한해 사용할 수 있다.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차이점	- agg는 개별 원소에 대해 사용할 수 없다.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	- apply에는 여러가지 함수를 동시 적용할 수 없다.</a:t>
            </a:r>
            <a:endParaRPr b="1" i="0" sz="14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2" name="Google Shape;56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8150" y="2527770"/>
            <a:ext cx="2281693" cy="247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554550"/>
            <a:ext cx="2537598" cy="2450918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7"/>
          <p:cNvSpPr/>
          <p:nvPr/>
        </p:nvSpPr>
        <p:spPr>
          <a:xfrm>
            <a:off x="2451289" y="2769105"/>
            <a:ext cx="41056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200" u="none" cap="none" strike="noStrike">
                <a:solidFill>
                  <a:srgbClr val="53575C"/>
                </a:solidFill>
                <a:latin typeface="Arial"/>
                <a:ea typeface="Arial"/>
                <a:cs typeface="Arial"/>
                <a:sym typeface="Arial"/>
              </a:rPr>
              <a:t>쓰임에 따라 사용하자</a:t>
            </a:r>
            <a:endParaRPr b="0" i="0" sz="3200" u="none" cap="none" strike="noStrike">
              <a:solidFill>
                <a:srgbClr val="5357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311700" y="1030105"/>
            <a:ext cx="922854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600"/>
              <a:t>- 따라서 이 챕터에서는 주구장창 </a:t>
            </a:r>
            <a:r>
              <a:rPr lang="ko" sz="1600">
                <a:solidFill>
                  <a:srgbClr val="FF0000"/>
                </a:solidFill>
              </a:rPr>
              <a:t>apply</a:t>
            </a:r>
            <a:r>
              <a:rPr lang="ko" sz="1600"/>
              <a:t>를 적용시켜본다.   </a:t>
            </a:r>
            <a:r>
              <a:rPr lang="ko" sz="1100" strike="sngStrike"/>
              <a:t>(groupby &amp; apply 그들의 대환장 collaboration)</a:t>
            </a:r>
            <a:endParaRPr/>
          </a:p>
          <a:p>
            <a:pPr indent="-228600" lvl="0" marL="2286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ko" sz="1100"/>
              <a:t>새로 정의한 함수를 적용하는 경우</a:t>
            </a:r>
            <a:endParaRPr sz="1100"/>
          </a:p>
          <a:p>
            <a:pPr indent="-228600" lvl="0" marL="2286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ko" sz="1100"/>
              <a:t>Lambda로 즉석으로 함수제작 후 적용하는 경우</a:t>
            </a:r>
            <a:endParaRPr sz="1100"/>
          </a:p>
          <a:p>
            <a:pPr indent="-114300" lvl="0" marL="2286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-228600" lvl="0" marL="2286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ko" sz="1100"/>
              <a:t> 이미 있는 통계함수를 대입해도 됨</a:t>
            </a:r>
            <a:endParaRPr sz="1100"/>
          </a:p>
          <a:p>
            <a:pPr indent="-114300" lvl="0" marL="2286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ko" sz="1200"/>
              <a:t>보너스판) </a:t>
            </a:r>
            <a:r>
              <a:rPr lang="ko" sz="1100"/>
              <a:t>예전에 배웠던 cut 함수도 대입해보겠음.</a:t>
            </a:r>
            <a:endParaRPr/>
          </a:p>
          <a:p>
            <a:pPr indent="-228600" lvl="0" marL="3429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571" name="Google Shape;57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8932" y="1775514"/>
            <a:ext cx="30384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50" y="2714048"/>
            <a:ext cx="7658100" cy="28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68"/>
          <p:cNvGrpSpPr/>
          <p:nvPr/>
        </p:nvGrpSpPr>
        <p:grpSpPr>
          <a:xfrm>
            <a:off x="742950" y="4617021"/>
            <a:ext cx="6505575" cy="295275"/>
            <a:chOff x="742950" y="4679997"/>
            <a:chExt cx="6505575" cy="295275"/>
          </a:xfrm>
        </p:grpSpPr>
        <p:pic>
          <p:nvPicPr>
            <p:cNvPr id="574" name="Google Shape;574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2950" y="4679997"/>
              <a:ext cx="6505575" cy="29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68"/>
            <p:cNvSpPr/>
            <p:nvPr/>
          </p:nvSpPr>
          <p:spPr>
            <a:xfrm>
              <a:off x="5934074" y="4726431"/>
              <a:ext cx="510540" cy="236637"/>
            </a:xfrm>
            <a:prstGeom prst="rect">
              <a:avLst/>
            </a:prstGeom>
            <a:solidFill>
              <a:srgbClr val="EF6C00">
                <a:alpha val="29803"/>
              </a:srgbClr>
            </a:solidFill>
            <a:ln cap="flat" cmpd="sng" w="25400">
              <a:solidFill>
                <a:srgbClr val="642D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6" name="Google Shape;576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2950" y="3666494"/>
            <a:ext cx="50863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582" name="Google Shape;582;p69"/>
          <p:cNvSpPr txBox="1"/>
          <p:nvPr/>
        </p:nvSpPr>
        <p:spPr>
          <a:xfrm>
            <a:off x="311700" y="1038419"/>
            <a:ext cx="4572000" cy="45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1. Data 준비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023" y="1612376"/>
            <a:ext cx="7975954" cy="3065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589" name="Google Shape;589;p70"/>
          <p:cNvSpPr txBox="1"/>
          <p:nvPr>
            <p:ph idx="1" type="body"/>
          </p:nvPr>
        </p:nvSpPr>
        <p:spPr>
          <a:xfrm>
            <a:off x="311700" y="2202179"/>
            <a:ext cx="8520600" cy="26612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400"/>
              <a:t>top(Data, n, column) 함수를 만들어보자.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 	(ex) </a:t>
            </a:r>
            <a:r>
              <a:rPr b="0" lang="ko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top(penguins, n=5, column=‘body_mass_g’)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400"/>
              <a:t> 	(ex) </a:t>
            </a:r>
            <a:r>
              <a:rPr b="0" lang="ko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top(penguins, 5, ‘body_mass_g’)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0" lang="ko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그런데 </a:t>
            </a:r>
            <a:r>
              <a:rPr lang="ko" sz="1400">
                <a:solidFill>
                  <a:srgbClr val="FF0000"/>
                </a:solidFill>
              </a:rPr>
              <a:t>top(Data, n=5, column=‘body_mass_g’)로 정의함으로써 default값을 설정해줌.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400">
                <a:solidFill>
                  <a:srgbClr val="FF0000"/>
                </a:solidFill>
              </a:rPr>
              <a:t>	* n과 colum값을 미입력시 n=5, column = ‘body_mass_g’으로 간주.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0" lang="ko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(ex)top(penguins)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(ex)top(penguins,n=8)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0" name="Google Shape;590;p70"/>
          <p:cNvSpPr txBox="1"/>
          <p:nvPr/>
        </p:nvSpPr>
        <p:spPr>
          <a:xfrm>
            <a:off x="5599980" y="516533"/>
            <a:ext cx="4572000" cy="45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새로 정의한 함수를 적용하는 경우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" name="Google Shape;59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940" y="1248707"/>
            <a:ext cx="39052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0"/>
          <p:cNvPicPr preferRelativeResize="0"/>
          <p:nvPr/>
        </p:nvPicPr>
        <p:blipFill rotWithShape="1">
          <a:blip r:embed="rId4">
            <a:alphaModFix/>
          </a:blip>
          <a:srcRect b="0" l="0" r="0" t="31301"/>
          <a:stretch/>
        </p:blipFill>
        <p:spPr>
          <a:xfrm>
            <a:off x="4565531" y="1145039"/>
            <a:ext cx="4479704" cy="118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598" name="Google Shape;598;p71"/>
          <p:cNvSpPr txBox="1"/>
          <p:nvPr>
            <p:ph idx="1" type="body"/>
          </p:nvPr>
        </p:nvSpPr>
        <p:spPr>
          <a:xfrm>
            <a:off x="384940" y="2423966"/>
            <a:ext cx="8520600" cy="26052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ko" sz="1400"/>
              <a:t>그래서? top(Data, n, column) 함수는 무슨 값을 반환하는가?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0" lang="ko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data.sort_values(column)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0" lang="ko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== data를 colum의 값을 기준으로 정렬시킨다</a:t>
            </a:r>
            <a:r>
              <a:rPr lang="ko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data.sort_values(column</a:t>
            </a:r>
            <a:r>
              <a:rPr lang="ko" sz="1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ko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[-n:]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== </a:t>
            </a:r>
            <a:r>
              <a:rPr b="0" lang="ko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data를 colum의 값을 기준으로 정렬시킨 </a:t>
            </a:r>
            <a:r>
              <a:rPr lang="ko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것을 </a:t>
            </a:r>
            <a:r>
              <a:rPr lang="ko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뒤에서부터 n개 까지만 보여줘</a:t>
            </a:r>
            <a:endParaRPr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== 따라서, 이 함수는 column의 값에서 top n개(ex: top 5위)를 보여달라는 함수임.</a:t>
            </a:r>
            <a:endParaRPr/>
          </a:p>
        </p:txBody>
      </p:sp>
      <p:pic>
        <p:nvPicPr>
          <p:cNvPr id="599" name="Google Shape;59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940" y="1248707"/>
            <a:ext cx="39052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1"/>
          <p:cNvPicPr preferRelativeResize="0"/>
          <p:nvPr/>
        </p:nvPicPr>
        <p:blipFill rotWithShape="1">
          <a:blip r:embed="rId4">
            <a:alphaModFix/>
          </a:blip>
          <a:srcRect b="0" l="0" r="0" t="31301"/>
          <a:stretch/>
        </p:blipFill>
        <p:spPr>
          <a:xfrm>
            <a:off x="4565531" y="1145039"/>
            <a:ext cx="4479704" cy="118264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1"/>
          <p:cNvSpPr txBox="1"/>
          <p:nvPr/>
        </p:nvSpPr>
        <p:spPr>
          <a:xfrm>
            <a:off x="5599980" y="516533"/>
            <a:ext cx="4572000" cy="45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새로 정의한 함수를 적용하는 경우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4.2 데이터 재형성과 피벗</a:t>
            </a:r>
            <a:endParaRPr/>
          </a:p>
        </p:txBody>
      </p:sp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컬럼을 인덱스로 만드는 경우 : </a:t>
            </a:r>
            <a:r>
              <a:rPr b="1" lang="ko"/>
              <a:t>data.stack()</a:t>
            </a:r>
            <a:r>
              <a:rPr lang="ko"/>
              <a:t> / 그 반대는 : </a:t>
            </a:r>
            <a:r>
              <a:rPr b="1" lang="ko"/>
              <a:t>data.unstack()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원하는 컬럼 3개로 새롭게 인덱스, 컬럼, 키 값을 가지는 데이터를 만든다면 : </a:t>
            </a:r>
            <a:r>
              <a:rPr b="1" lang="ko"/>
              <a:t>data.pivot(index=’col1’, columns=’col2’, values=’col3’)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반대로 원하는 컬럼만 빼고 나머지를 병합해 데이터를 만든다면 : </a:t>
            </a:r>
            <a:r>
              <a:rPr b="1" lang="ko"/>
              <a:t>data.melt(‘col1’)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숫자 인덱스를 새로 붙이려면 : </a:t>
            </a:r>
            <a:r>
              <a:rPr b="1" lang="ko"/>
              <a:t>data.pivot(~~).reset_index();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키 값이 하나의 행에 뭉쳐진 경우 : </a:t>
            </a:r>
            <a:r>
              <a:rPr b="1" lang="ko"/>
              <a:t>data.explode(‘col1’)</a:t>
            </a:r>
            <a:endParaRPr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607" name="Google Shape;607;p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08" name="Google Shape;60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5975" y="1152425"/>
            <a:ext cx="3112050" cy="55409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9" name="Google Shape;609;p72"/>
          <p:cNvSpPr txBox="1"/>
          <p:nvPr/>
        </p:nvSpPr>
        <p:spPr>
          <a:xfrm>
            <a:off x="3772725" y="1736714"/>
            <a:ext cx="179832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“top 5를 보여주는 함수”</a:t>
            </a:r>
            <a:endParaRPr b="1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2100519"/>
            <a:ext cx="6858000" cy="235933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2"/>
          <p:cNvSpPr/>
          <p:nvPr/>
        </p:nvSpPr>
        <p:spPr>
          <a:xfrm>
            <a:off x="6568440" y="2571750"/>
            <a:ext cx="967740" cy="1794510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617" name="Google Shape;617;p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18" name="Google Shape;61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5975" y="1152425"/>
            <a:ext cx="3112050" cy="55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8755" y="1783148"/>
            <a:ext cx="6206490" cy="275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625" name="Google Shape;625;p7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/>
              <a:t>이제 이 top 함수를 적용시켜보자.</a:t>
            </a:r>
            <a:endParaRPr/>
          </a:p>
        </p:txBody>
      </p:sp>
      <p:pic>
        <p:nvPicPr>
          <p:cNvPr id="626" name="Google Shape;6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342" y="1721344"/>
            <a:ext cx="6041315" cy="32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4"/>
          <p:cNvSpPr/>
          <p:nvPr/>
        </p:nvSpPr>
        <p:spPr>
          <a:xfrm>
            <a:off x="1551342" y="2308860"/>
            <a:ext cx="513678" cy="2260165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4"/>
          <p:cNvSpPr/>
          <p:nvPr/>
        </p:nvSpPr>
        <p:spPr>
          <a:xfrm>
            <a:off x="6329082" y="2065021"/>
            <a:ext cx="772758" cy="1645920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4"/>
          <p:cNvSpPr/>
          <p:nvPr/>
        </p:nvSpPr>
        <p:spPr>
          <a:xfrm>
            <a:off x="6329082" y="3705640"/>
            <a:ext cx="772758" cy="1207061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4"/>
          <p:cNvSpPr txBox="1"/>
          <p:nvPr/>
        </p:nvSpPr>
        <p:spPr>
          <a:xfrm>
            <a:off x="398410" y="2047250"/>
            <a:ext cx="193835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groupby(‘sex’)로 묶인 모습</a:t>
            </a:r>
            <a:endParaRPr/>
          </a:p>
        </p:txBody>
      </p:sp>
      <p:sp>
        <p:nvSpPr>
          <p:cNvPr id="631" name="Google Shape;631;p74"/>
          <p:cNvSpPr txBox="1"/>
          <p:nvPr/>
        </p:nvSpPr>
        <p:spPr>
          <a:xfrm>
            <a:off x="5155078" y="1803411"/>
            <a:ext cx="346761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Top 함수에 의해 body_mass_g의 top5만 뽑힌 모습</a:t>
            </a:r>
            <a:endParaRPr/>
          </a:p>
        </p:txBody>
      </p:sp>
      <p:sp>
        <p:nvSpPr>
          <p:cNvPr id="632" name="Google Shape;632;p74"/>
          <p:cNvSpPr/>
          <p:nvPr/>
        </p:nvSpPr>
        <p:spPr>
          <a:xfrm>
            <a:off x="652597" y="552214"/>
            <a:ext cx="8106706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400" u="none" cap="none" strike="noStrike">
                <a:solidFill>
                  <a:srgbClr val="EBD2EF"/>
                </a:solidFill>
                <a:latin typeface="Arial"/>
                <a:ea typeface="Arial"/>
                <a:cs typeface="Arial"/>
                <a:sym typeface="Arial"/>
              </a:rPr>
              <a:t>각자의 위치에서 최선을 다하는 모습이 아름답습니다 ^^~!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75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638" name="Google Shape;638;p7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39" name="Google Shape;63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281" y="1266325"/>
            <a:ext cx="7233438" cy="243956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5"/>
          <p:cNvSpPr/>
          <p:nvPr/>
        </p:nvSpPr>
        <p:spPr>
          <a:xfrm>
            <a:off x="1010322" y="1877292"/>
            <a:ext cx="1153758" cy="1828597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5"/>
          <p:cNvSpPr/>
          <p:nvPr/>
        </p:nvSpPr>
        <p:spPr>
          <a:xfrm>
            <a:off x="6819900" y="1657451"/>
            <a:ext cx="906780" cy="75808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5"/>
          <p:cNvSpPr/>
          <p:nvPr/>
        </p:nvSpPr>
        <p:spPr>
          <a:xfrm>
            <a:off x="6819900" y="2415540"/>
            <a:ext cx="906780" cy="25145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75"/>
          <p:cNvSpPr/>
          <p:nvPr/>
        </p:nvSpPr>
        <p:spPr>
          <a:xfrm>
            <a:off x="6819900" y="2659380"/>
            <a:ext cx="906780" cy="25145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75"/>
          <p:cNvSpPr/>
          <p:nvPr/>
        </p:nvSpPr>
        <p:spPr>
          <a:xfrm>
            <a:off x="6819900" y="2903220"/>
            <a:ext cx="906780" cy="25145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75"/>
          <p:cNvSpPr/>
          <p:nvPr/>
        </p:nvSpPr>
        <p:spPr>
          <a:xfrm>
            <a:off x="6819900" y="3147060"/>
            <a:ext cx="906780" cy="25145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75"/>
          <p:cNvSpPr/>
          <p:nvPr/>
        </p:nvSpPr>
        <p:spPr>
          <a:xfrm>
            <a:off x="6819900" y="3390900"/>
            <a:ext cx="906780" cy="25145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75"/>
          <p:cNvSpPr txBox="1"/>
          <p:nvPr/>
        </p:nvSpPr>
        <p:spPr>
          <a:xfrm>
            <a:off x="618025" y="3819789"/>
            <a:ext cx="302358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groupby([‘sex’, ‘species’]) 두개로 묶인 모습</a:t>
            </a:r>
            <a:endParaRPr/>
          </a:p>
        </p:txBody>
      </p:sp>
      <p:sp>
        <p:nvSpPr>
          <p:cNvPr id="648" name="Google Shape;648;p75"/>
          <p:cNvSpPr txBox="1"/>
          <p:nvPr/>
        </p:nvSpPr>
        <p:spPr>
          <a:xfrm>
            <a:off x="6427545" y="3746370"/>
            <a:ext cx="169148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n=1 이어서 top1만 뽑힘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322" y="1298636"/>
            <a:ext cx="7132367" cy="2407253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655" name="Google Shape;655;p76"/>
          <p:cNvSpPr txBox="1"/>
          <p:nvPr>
            <p:ph idx="1" type="body"/>
          </p:nvPr>
        </p:nvSpPr>
        <p:spPr>
          <a:xfrm>
            <a:off x="311700" y="4378454"/>
            <a:ext cx="8520600" cy="37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56" name="Google Shape;656;p76"/>
          <p:cNvSpPr/>
          <p:nvPr/>
        </p:nvSpPr>
        <p:spPr>
          <a:xfrm>
            <a:off x="1010322" y="1877292"/>
            <a:ext cx="1153758" cy="1828597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6"/>
          <p:cNvSpPr/>
          <p:nvPr/>
        </p:nvSpPr>
        <p:spPr>
          <a:xfrm>
            <a:off x="3665220" y="1652132"/>
            <a:ext cx="1074420" cy="75808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6"/>
          <p:cNvSpPr/>
          <p:nvPr/>
        </p:nvSpPr>
        <p:spPr>
          <a:xfrm>
            <a:off x="3665220" y="2410221"/>
            <a:ext cx="1074420" cy="25145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76"/>
          <p:cNvSpPr/>
          <p:nvPr/>
        </p:nvSpPr>
        <p:spPr>
          <a:xfrm>
            <a:off x="3665220" y="2654061"/>
            <a:ext cx="1074420" cy="25145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6"/>
          <p:cNvSpPr/>
          <p:nvPr/>
        </p:nvSpPr>
        <p:spPr>
          <a:xfrm>
            <a:off x="3665220" y="2897901"/>
            <a:ext cx="1074420" cy="25145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76"/>
          <p:cNvSpPr/>
          <p:nvPr/>
        </p:nvSpPr>
        <p:spPr>
          <a:xfrm>
            <a:off x="3665220" y="3141741"/>
            <a:ext cx="1074420" cy="25145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76"/>
          <p:cNvSpPr/>
          <p:nvPr/>
        </p:nvSpPr>
        <p:spPr>
          <a:xfrm>
            <a:off x="3665220" y="3385581"/>
            <a:ext cx="1074420" cy="251459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76"/>
          <p:cNvSpPr txBox="1"/>
          <p:nvPr/>
        </p:nvSpPr>
        <p:spPr>
          <a:xfrm>
            <a:off x="618025" y="3819789"/>
            <a:ext cx="302358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groupby([‘sex’, ‘species’]) 두개로 묶인 모습</a:t>
            </a:r>
            <a:endParaRPr/>
          </a:p>
        </p:txBody>
      </p:sp>
      <p:sp>
        <p:nvSpPr>
          <p:cNvPr id="664" name="Google Shape;664;p76"/>
          <p:cNvSpPr txBox="1"/>
          <p:nvPr/>
        </p:nvSpPr>
        <p:spPr>
          <a:xfrm>
            <a:off x="4004385" y="3811465"/>
            <a:ext cx="200420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n=1 이어서 top1만 뽑힘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이번에는 bill_length_mm로!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670" name="Google Shape;670;p77"/>
          <p:cNvSpPr txBox="1"/>
          <p:nvPr>
            <p:ph idx="1" type="body"/>
          </p:nvPr>
        </p:nvSpPr>
        <p:spPr>
          <a:xfrm>
            <a:off x="311700" y="1576890"/>
            <a:ext cx="8520600" cy="290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71" name="Google Shape;671;p77"/>
          <p:cNvSpPr txBox="1"/>
          <p:nvPr/>
        </p:nvSpPr>
        <p:spPr>
          <a:xfrm>
            <a:off x="5660940" y="629205"/>
            <a:ext cx="34297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Lambda로 즉석으로 함수제작 후 적용하는 경우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12" y="1139641"/>
            <a:ext cx="76485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7"/>
          <p:cNvPicPr preferRelativeResize="0"/>
          <p:nvPr/>
        </p:nvPicPr>
        <p:blipFill rotWithShape="1">
          <a:blip r:embed="rId4">
            <a:alphaModFix/>
          </a:blip>
          <a:srcRect b="0" l="0" r="40974" t="13481"/>
          <a:stretch/>
        </p:blipFill>
        <p:spPr>
          <a:xfrm>
            <a:off x="2808286" y="1684165"/>
            <a:ext cx="3158174" cy="342574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7"/>
          <p:cNvSpPr/>
          <p:nvPr/>
        </p:nvSpPr>
        <p:spPr>
          <a:xfrm>
            <a:off x="2884842" y="1761070"/>
            <a:ext cx="490818" cy="3348840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7"/>
          <p:cNvSpPr/>
          <p:nvPr/>
        </p:nvSpPr>
        <p:spPr>
          <a:xfrm>
            <a:off x="3806862" y="1619747"/>
            <a:ext cx="2091018" cy="282645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77"/>
          <p:cNvSpPr txBox="1"/>
          <p:nvPr/>
        </p:nvSpPr>
        <p:spPr>
          <a:xfrm>
            <a:off x="792991" y="2068415"/>
            <a:ext cx="201529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groupby( ‘sex’) 로 묶인 모습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77"/>
          <p:cNvSpPr txBox="1"/>
          <p:nvPr/>
        </p:nvSpPr>
        <p:spPr>
          <a:xfrm>
            <a:off x="5966460" y="1628072"/>
            <a:ext cx="23615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표현해줄 값은 [‘body_mass_g’]와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[‘flipper_length_mm’]로 설정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7"/>
          <p:cNvSpPr/>
          <p:nvPr/>
        </p:nvSpPr>
        <p:spPr>
          <a:xfrm>
            <a:off x="3427239" y="2058959"/>
            <a:ext cx="2470641" cy="1506751"/>
          </a:xfrm>
          <a:prstGeom prst="rect">
            <a:avLst/>
          </a:prstGeom>
          <a:solidFill>
            <a:schemeClr val="accent2">
              <a:alpha val="29803"/>
            </a:scheme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7"/>
          <p:cNvSpPr txBox="1"/>
          <p:nvPr/>
        </p:nvSpPr>
        <p:spPr>
          <a:xfrm>
            <a:off x="4190649" y="3044848"/>
            <a:ext cx="132760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Describe 함수 값!</a:t>
            </a:r>
            <a:endParaRPr/>
          </a:p>
        </p:txBody>
      </p:sp>
      <p:sp>
        <p:nvSpPr>
          <p:cNvPr id="680" name="Google Shape;680;p77"/>
          <p:cNvSpPr/>
          <p:nvPr/>
        </p:nvSpPr>
        <p:spPr>
          <a:xfrm>
            <a:off x="3427239" y="3603159"/>
            <a:ext cx="2470641" cy="1506751"/>
          </a:xfrm>
          <a:prstGeom prst="rect">
            <a:avLst/>
          </a:prstGeom>
          <a:solidFill>
            <a:schemeClr val="accent2">
              <a:alpha val="29803"/>
            </a:scheme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686" name="Google Shape;686;p78"/>
          <p:cNvSpPr txBox="1"/>
          <p:nvPr>
            <p:ph idx="1" type="body"/>
          </p:nvPr>
        </p:nvSpPr>
        <p:spPr>
          <a:xfrm>
            <a:off x="311700" y="1310640"/>
            <a:ext cx="8520600" cy="3441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/>
              <a:t>* describe()가 뭐야?</a:t>
            </a:r>
            <a:endParaRPr/>
          </a:p>
        </p:txBody>
      </p:sp>
      <p:pic>
        <p:nvPicPr>
          <p:cNvPr id="687" name="Google Shape;68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712" y="1951503"/>
            <a:ext cx="5748576" cy="1692593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8"/>
          <p:cNvSpPr/>
          <p:nvPr/>
        </p:nvSpPr>
        <p:spPr>
          <a:xfrm>
            <a:off x="1757082" y="2704304"/>
            <a:ext cx="635598" cy="877096"/>
          </a:xfrm>
          <a:prstGeom prst="rect">
            <a:avLst/>
          </a:prstGeom>
          <a:solidFill>
            <a:srgbClr val="EF6C00">
              <a:alpha val="29803"/>
            </a:srgb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78"/>
          <p:cNvSpPr txBox="1"/>
          <p:nvPr/>
        </p:nvSpPr>
        <p:spPr>
          <a:xfrm>
            <a:off x="5046272" y="3726111"/>
            <a:ext cx="240001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표현해줄 값은 [‘body_mass_g’] 값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8"/>
          <p:cNvSpPr txBox="1"/>
          <p:nvPr/>
        </p:nvSpPr>
        <p:spPr>
          <a:xfrm>
            <a:off x="1067233" y="3712945"/>
            <a:ext cx="201529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groupby( ‘sex’) 로 묶인 모습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78"/>
          <p:cNvSpPr/>
          <p:nvPr/>
        </p:nvSpPr>
        <p:spPr>
          <a:xfrm>
            <a:off x="2506980" y="2961652"/>
            <a:ext cx="4879937" cy="604058"/>
          </a:xfrm>
          <a:prstGeom prst="rect">
            <a:avLst/>
          </a:prstGeom>
          <a:solidFill>
            <a:schemeClr val="accent2">
              <a:alpha val="29803"/>
            </a:schemeClr>
          </a:solidFill>
          <a:ln cap="flat" cmpd="sng" w="25400">
            <a:solidFill>
              <a:srgbClr val="642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8"/>
          <p:cNvSpPr txBox="1"/>
          <p:nvPr/>
        </p:nvSpPr>
        <p:spPr>
          <a:xfrm>
            <a:off x="4146544" y="2704304"/>
            <a:ext cx="262225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Describe 함수 값!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698" name="Google Shape;698;p79"/>
          <p:cNvSpPr txBox="1"/>
          <p:nvPr>
            <p:ph idx="1" type="body"/>
          </p:nvPr>
        </p:nvSpPr>
        <p:spPr>
          <a:xfrm>
            <a:off x="311700" y="1310640"/>
            <a:ext cx="8520600" cy="3441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/>
              <a:t>pd.cut 이 뭐였더라?</a:t>
            </a:r>
            <a:endParaRPr/>
          </a:p>
        </p:txBody>
      </p:sp>
      <p:sp>
        <p:nvSpPr>
          <p:cNvPr id="699" name="Google Shape;699;p79"/>
          <p:cNvSpPr txBox="1"/>
          <p:nvPr/>
        </p:nvSpPr>
        <p:spPr>
          <a:xfrm>
            <a:off x="5457670" y="507585"/>
            <a:ext cx="3733800" cy="45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보너스판) </a:t>
            </a: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예전에 배웠던 cut 함수도 대입해보겠음.</a:t>
            </a:r>
            <a:endParaRPr/>
          </a:p>
        </p:txBody>
      </p:sp>
      <p:pic>
        <p:nvPicPr>
          <p:cNvPr id="700" name="Google Shape;70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59" y="1845853"/>
            <a:ext cx="8115641" cy="2371114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9"/>
          <p:cNvSpPr txBox="1"/>
          <p:nvPr/>
        </p:nvSpPr>
        <p:spPr>
          <a:xfrm>
            <a:off x="5457670" y="1845853"/>
            <a:ext cx="305243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body_mass_g의 값을 5개 구간으로 쪼개준다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1917" y="3095520"/>
            <a:ext cx="5289233" cy="165666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3" name="Google Shape;703;p79"/>
          <p:cNvSpPr txBox="1"/>
          <p:nvPr/>
        </p:nvSpPr>
        <p:spPr>
          <a:xfrm>
            <a:off x="6041163" y="3786080"/>
            <a:ext cx="246894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body_mass_g값을 기준으로 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5구간으로 나뉜 것을 확인할 수 있다.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709" name="Google Shape;709;p80"/>
          <p:cNvSpPr txBox="1"/>
          <p:nvPr>
            <p:ph idx="1" type="body"/>
          </p:nvPr>
        </p:nvSpPr>
        <p:spPr>
          <a:xfrm>
            <a:off x="356700" y="1310640"/>
            <a:ext cx="8520600" cy="3441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/>
              <a:t>pd.cut 을 groupby에 적용하면?</a:t>
            </a:r>
            <a:endParaRPr/>
          </a:p>
        </p:txBody>
      </p:sp>
      <p:sp>
        <p:nvSpPr>
          <p:cNvPr id="710" name="Google Shape;710;p80"/>
          <p:cNvSpPr txBox="1"/>
          <p:nvPr/>
        </p:nvSpPr>
        <p:spPr>
          <a:xfrm>
            <a:off x="5457670" y="507585"/>
            <a:ext cx="3733800" cy="45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보너스판) </a:t>
            </a: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예전에 배웠던 cut 함수도 대입해보겠음.</a:t>
            </a:r>
            <a:endParaRPr/>
          </a:p>
        </p:txBody>
      </p:sp>
      <p:sp>
        <p:nvSpPr>
          <p:cNvPr id="711" name="Google Shape;711;p80"/>
          <p:cNvSpPr txBox="1"/>
          <p:nvPr/>
        </p:nvSpPr>
        <p:spPr>
          <a:xfrm>
            <a:off x="3747210" y="4360020"/>
            <a:ext cx="17395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응? 된거야 만거야?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" y="1798503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502724"/>
            <a:ext cx="9144000" cy="17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0"/>
          <p:cNvSpPr txBox="1"/>
          <p:nvPr/>
        </p:nvSpPr>
        <p:spPr>
          <a:xfrm>
            <a:off x="4693025" y="1455796"/>
            <a:ext cx="41392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Island별로 bill_length_mm 값을 2구간으로 나눈다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720" name="Google Shape;720;p81"/>
          <p:cNvSpPr txBox="1"/>
          <p:nvPr>
            <p:ph idx="1" type="body"/>
          </p:nvPr>
        </p:nvSpPr>
        <p:spPr>
          <a:xfrm>
            <a:off x="356700" y="1310640"/>
            <a:ext cx="8520600" cy="3441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/>
              <a:t>pd.cut 을 groupby에 적용하면?</a:t>
            </a:r>
            <a:endParaRPr/>
          </a:p>
        </p:txBody>
      </p:sp>
      <p:sp>
        <p:nvSpPr>
          <p:cNvPr id="721" name="Google Shape;721;p81"/>
          <p:cNvSpPr txBox="1"/>
          <p:nvPr/>
        </p:nvSpPr>
        <p:spPr>
          <a:xfrm>
            <a:off x="5457670" y="507585"/>
            <a:ext cx="3733800" cy="45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보너스판) </a:t>
            </a: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예전에 배웠던 cut 함수도 대입해보겠음.</a:t>
            </a:r>
            <a:endParaRPr/>
          </a:p>
        </p:txBody>
      </p:sp>
      <p:pic>
        <p:nvPicPr>
          <p:cNvPr id="722" name="Google Shape;72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" y="1798503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15583"/>
            <a:ext cx="6362700" cy="2178632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1"/>
          <p:cNvSpPr/>
          <p:nvPr/>
        </p:nvSpPr>
        <p:spPr>
          <a:xfrm>
            <a:off x="3905804" y="2880785"/>
            <a:ext cx="144780" cy="26357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rgbClr val="EE6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81"/>
          <p:cNvSpPr/>
          <p:nvPr/>
        </p:nvSpPr>
        <p:spPr>
          <a:xfrm>
            <a:off x="3905804" y="3279660"/>
            <a:ext cx="144780" cy="26357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rgbClr val="EE6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81"/>
          <p:cNvSpPr/>
          <p:nvPr/>
        </p:nvSpPr>
        <p:spPr>
          <a:xfrm>
            <a:off x="3905804" y="3655147"/>
            <a:ext cx="144780" cy="26357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rgbClr val="EE6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81"/>
          <p:cNvSpPr txBox="1"/>
          <p:nvPr/>
        </p:nvSpPr>
        <p:spPr>
          <a:xfrm>
            <a:off x="4406175" y="2821198"/>
            <a:ext cx="34836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각 island 별로 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두 구간으로 구간나누기가 됨!!!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105150" y="1051075"/>
            <a:ext cx="43659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병합 후 처리</a:t>
            </a:r>
            <a:endParaRPr/>
          </a:p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4"/>
                </a:solidFill>
              </a:rPr>
              <a:t>발표자 : </a:t>
            </a:r>
            <a:r>
              <a:rPr b="1" lang="ko" sz="1300">
                <a:solidFill>
                  <a:srgbClr val="9900FF"/>
                </a:solidFill>
              </a:rPr>
              <a:t>김태경</a:t>
            </a:r>
            <a:endParaRPr b="1" sz="1300">
              <a:solidFill>
                <a:srgbClr val="9900FF"/>
              </a:solidFill>
            </a:endParaRPr>
          </a:p>
        </p:txBody>
      </p:sp>
      <p:sp>
        <p:nvSpPr>
          <p:cNvPr id="136" name="Google Shape;136;p28"/>
          <p:cNvSpPr txBox="1"/>
          <p:nvPr>
            <p:ph idx="2" type="body"/>
          </p:nvPr>
        </p:nvSpPr>
        <p:spPr>
          <a:xfrm>
            <a:off x="4939500" y="724200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4.3.1 중복 확인 및 삭제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4.3.2 2개 데이터 비교 및 차이점 파악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733" name="Google Shape;733;p82"/>
          <p:cNvSpPr txBox="1"/>
          <p:nvPr>
            <p:ph idx="1" type="body"/>
          </p:nvPr>
        </p:nvSpPr>
        <p:spPr>
          <a:xfrm>
            <a:off x="356700" y="1310640"/>
            <a:ext cx="8520600" cy="3441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/>
              <a:t>pd.cut 을 groupby에 적용하면? (예시 2)</a:t>
            </a:r>
            <a:endParaRPr/>
          </a:p>
        </p:txBody>
      </p:sp>
      <p:sp>
        <p:nvSpPr>
          <p:cNvPr id="734" name="Google Shape;734;p82"/>
          <p:cNvSpPr txBox="1"/>
          <p:nvPr/>
        </p:nvSpPr>
        <p:spPr>
          <a:xfrm>
            <a:off x="5457670" y="507585"/>
            <a:ext cx="3733800" cy="45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보너스판) </a:t>
            </a: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예전에 배웠던 cut 함수도 대입해보겠음.</a:t>
            </a:r>
            <a:endParaRPr/>
          </a:p>
        </p:txBody>
      </p:sp>
      <p:pic>
        <p:nvPicPr>
          <p:cNvPr id="735" name="Google Shape;73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2972886"/>
            <a:ext cx="9144000" cy="162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62143"/>
            <a:ext cx="9144000" cy="594447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2"/>
          <p:cNvSpPr txBox="1"/>
          <p:nvPr/>
        </p:nvSpPr>
        <p:spPr>
          <a:xfrm>
            <a:off x="1870779" y="2380766"/>
            <a:ext cx="54024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Body_mass_g_bin별로 filpper_length_mm 값을 2구간으로 나눈다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5.1.3 groupby-apply 작업의 개념</a:t>
            </a:r>
            <a:endParaRPr/>
          </a:p>
        </p:txBody>
      </p:sp>
      <p:sp>
        <p:nvSpPr>
          <p:cNvPr id="743" name="Google Shape;743;p83"/>
          <p:cNvSpPr txBox="1"/>
          <p:nvPr>
            <p:ph idx="1" type="body"/>
          </p:nvPr>
        </p:nvSpPr>
        <p:spPr>
          <a:xfrm>
            <a:off x="356700" y="1310640"/>
            <a:ext cx="8520600" cy="3441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ko"/>
              <a:t>pd.cut 을 groupby에 적용하면? (예시 2)</a:t>
            </a:r>
            <a:endParaRPr/>
          </a:p>
        </p:txBody>
      </p:sp>
      <p:sp>
        <p:nvSpPr>
          <p:cNvPr id="744" name="Google Shape;744;p83"/>
          <p:cNvSpPr txBox="1"/>
          <p:nvPr/>
        </p:nvSpPr>
        <p:spPr>
          <a:xfrm>
            <a:off x="5457670" y="507585"/>
            <a:ext cx="3733800" cy="456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보너스판) </a:t>
            </a:r>
            <a:r>
              <a:rPr b="0" i="0" lang="k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예전에 배웠던 cut 함수도 대입해보겠음.</a:t>
            </a:r>
            <a:endParaRPr/>
          </a:p>
        </p:txBody>
      </p:sp>
      <p:pic>
        <p:nvPicPr>
          <p:cNvPr id="745" name="Google Shape;74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62143"/>
            <a:ext cx="9144000" cy="594447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3"/>
          <p:cNvSpPr txBox="1"/>
          <p:nvPr/>
        </p:nvSpPr>
        <p:spPr>
          <a:xfrm>
            <a:off x="1870779" y="2380766"/>
            <a:ext cx="54024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Body_mass_g_bin별로 filpper_length_mm 값을 2구간으로 나눈다</a:t>
            </a:r>
            <a:endParaRPr/>
          </a:p>
        </p:txBody>
      </p:sp>
      <p:pic>
        <p:nvPicPr>
          <p:cNvPr id="747" name="Google Shape;74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5779" y="2712719"/>
            <a:ext cx="5402441" cy="229974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3"/>
          <p:cNvSpPr/>
          <p:nvPr/>
        </p:nvSpPr>
        <p:spPr>
          <a:xfrm>
            <a:off x="5237991" y="3397469"/>
            <a:ext cx="144780" cy="191103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rgbClr val="EE6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3"/>
          <p:cNvSpPr/>
          <p:nvPr/>
        </p:nvSpPr>
        <p:spPr>
          <a:xfrm>
            <a:off x="5237991" y="3744502"/>
            <a:ext cx="144780" cy="191103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rgbClr val="EE6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3"/>
          <p:cNvSpPr/>
          <p:nvPr/>
        </p:nvSpPr>
        <p:spPr>
          <a:xfrm>
            <a:off x="5237991" y="4068305"/>
            <a:ext cx="144780" cy="191103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rgbClr val="EE6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83"/>
          <p:cNvSpPr/>
          <p:nvPr/>
        </p:nvSpPr>
        <p:spPr>
          <a:xfrm>
            <a:off x="5237991" y="4415338"/>
            <a:ext cx="144780" cy="191103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rgbClr val="EE6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3"/>
          <p:cNvSpPr/>
          <p:nvPr/>
        </p:nvSpPr>
        <p:spPr>
          <a:xfrm>
            <a:off x="5237991" y="4739141"/>
            <a:ext cx="144780" cy="191103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rgbClr val="EE6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3"/>
          <p:cNvSpPr txBox="1"/>
          <p:nvPr/>
        </p:nvSpPr>
        <p:spPr>
          <a:xfrm>
            <a:off x="5527004" y="3612439"/>
            <a:ext cx="34836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각 body_mass_g_bin 별로 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두 구간으로 구간나누기가 됨!!!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931" y="1922042"/>
            <a:ext cx="8571719" cy="145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데이터를 병합하고 나면…</a:t>
            </a:r>
            <a:endParaRPr/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663" y="1876325"/>
            <a:ext cx="202882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563175" y="1325825"/>
            <a:ext cx="391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0~2행처럼 중복되는 데이터가 있을 수 있다.</a:t>
            </a:r>
            <a:endParaRPr b="1" sz="15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863" y="1702913"/>
            <a:ext cx="20669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638" y="2802175"/>
            <a:ext cx="1973662" cy="175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4572000" y="1325825"/>
            <a:ext cx="4784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병합 전 데이터가 서로 달라 한 쪽이 삭제될 수 있다.</a:t>
            </a:r>
            <a:endParaRPr b="1" sz="15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378475" y="3252675"/>
            <a:ext cx="525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 b="1" sz="3600"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6655525" y="3127825"/>
            <a:ext cx="525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b="1" sz="3600"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311700" y="445025"/>
            <a:ext cx="883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4.3.1 합친 데이터에서 중복 행 확인 및 삭제하기</a:t>
            </a:r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500" y="1256380"/>
            <a:ext cx="2807050" cy="32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/>
          <p:nvPr/>
        </p:nvSpPr>
        <p:spPr>
          <a:xfrm>
            <a:off x="985275" y="1844800"/>
            <a:ext cx="2754600" cy="16002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30"/>
          <p:cNvSpPr txBox="1"/>
          <p:nvPr/>
        </p:nvSpPr>
        <p:spPr>
          <a:xfrm>
            <a:off x="1508750" y="2729775"/>
            <a:ext cx="1817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겹치는 3개 데이터</a:t>
            </a:r>
            <a:endParaRPr b="1" sz="1500"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7" name="Google Shape;157;p30"/>
          <p:cNvCxnSpPr>
            <a:stCxn id="155" idx="3"/>
          </p:cNvCxnSpPr>
          <p:nvPr/>
        </p:nvCxnSpPr>
        <p:spPr>
          <a:xfrm>
            <a:off x="3739875" y="2644900"/>
            <a:ext cx="1268700" cy="1140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" name="Google Shape;158;p30"/>
          <p:cNvPicPr preferRelativeResize="0"/>
          <p:nvPr/>
        </p:nvPicPr>
        <p:blipFill rotWithShape="1">
          <a:blip r:embed="rId4">
            <a:alphaModFix/>
          </a:blip>
          <a:srcRect b="73526" l="0" r="0" t="0"/>
          <a:stretch/>
        </p:blipFill>
        <p:spPr>
          <a:xfrm>
            <a:off x="5138100" y="2303191"/>
            <a:ext cx="3095625" cy="5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 rotWithShape="1">
          <a:blip r:embed="rId4">
            <a:alphaModFix/>
          </a:blip>
          <a:srcRect b="0" l="10954" r="48061" t="24602"/>
          <a:stretch/>
        </p:blipFill>
        <p:spPr>
          <a:xfrm>
            <a:off x="5763725" y="2949725"/>
            <a:ext cx="1679500" cy="20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/>
          <p:nvPr/>
        </p:nvSpPr>
        <p:spPr>
          <a:xfrm>
            <a:off x="5122925" y="2347725"/>
            <a:ext cx="3095700" cy="4572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30"/>
          <p:cNvSpPr/>
          <p:nvPr/>
        </p:nvSpPr>
        <p:spPr>
          <a:xfrm>
            <a:off x="4928625" y="2949725"/>
            <a:ext cx="663000" cy="1268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50" y="1467530"/>
            <a:ext cx="2807050" cy="32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445025"/>
            <a:ext cx="883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4.3.1 합친 데이터에서 중복 행 확인 및 삭제하기</a:t>
            </a:r>
            <a:endParaRPr/>
          </a:p>
        </p:txBody>
      </p:sp>
      <p:sp>
        <p:nvSpPr>
          <p:cNvPr id="168" name="Google Shape;168;p31"/>
          <p:cNvSpPr txBox="1"/>
          <p:nvPr/>
        </p:nvSpPr>
        <p:spPr>
          <a:xfrm>
            <a:off x="402325" y="976125"/>
            <a:ext cx="3554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.duplicated()의 간단한 사용법</a:t>
            </a:r>
            <a:endParaRPr b="1"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0" l="10954" r="48061" t="24602"/>
          <a:stretch/>
        </p:blipFill>
        <p:spPr>
          <a:xfrm>
            <a:off x="3229632" y="2784800"/>
            <a:ext cx="1658362" cy="19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 rotWithShape="1">
          <a:blip r:embed="rId5">
            <a:alphaModFix/>
          </a:blip>
          <a:srcRect b="21715" l="0" r="0" t="0"/>
          <a:stretch/>
        </p:blipFill>
        <p:spPr>
          <a:xfrm>
            <a:off x="5110725" y="2320450"/>
            <a:ext cx="1802125" cy="4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 rotWithShape="1">
          <a:blip r:embed="rId6">
            <a:alphaModFix/>
          </a:blip>
          <a:srcRect b="28851" l="0" r="0" t="21328"/>
          <a:stretch/>
        </p:blipFill>
        <p:spPr>
          <a:xfrm>
            <a:off x="7399825" y="2331188"/>
            <a:ext cx="12084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 rotWithShape="1">
          <a:blip r:embed="rId4">
            <a:alphaModFix/>
          </a:blip>
          <a:srcRect b="78477" l="59016" r="0" t="5061"/>
          <a:stretch/>
        </p:blipFill>
        <p:spPr>
          <a:xfrm>
            <a:off x="3246150" y="2357827"/>
            <a:ext cx="1625325" cy="4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6594" y="2814500"/>
            <a:ext cx="1490375" cy="19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8874" y="2850005"/>
            <a:ext cx="1490375" cy="186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 rotWithShape="1">
          <a:blip r:embed="rId4">
            <a:alphaModFix/>
          </a:blip>
          <a:srcRect b="73526" l="0" r="0" t="0"/>
          <a:stretch/>
        </p:blipFill>
        <p:spPr>
          <a:xfrm>
            <a:off x="3612813" y="1338900"/>
            <a:ext cx="4797950" cy="8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/>
          <p:nvPr/>
        </p:nvSpPr>
        <p:spPr>
          <a:xfrm>
            <a:off x="3157763" y="2254275"/>
            <a:ext cx="1802100" cy="24648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6524650" y="1625397"/>
            <a:ext cx="1886100" cy="3525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